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24" r:id="rId2"/>
    <p:sldId id="439" r:id="rId3"/>
    <p:sldId id="541" r:id="rId4"/>
    <p:sldId id="525" r:id="rId5"/>
    <p:sldId id="469" r:id="rId6"/>
    <p:sldId id="542" r:id="rId7"/>
    <p:sldId id="526" r:id="rId8"/>
    <p:sldId id="456" r:id="rId9"/>
    <p:sldId id="527" r:id="rId10"/>
    <p:sldId id="528" r:id="rId11"/>
    <p:sldId id="563" r:id="rId12"/>
    <p:sldId id="543" r:id="rId13"/>
    <p:sldId id="521" r:id="rId14"/>
    <p:sldId id="462" r:id="rId15"/>
    <p:sldId id="430" r:id="rId16"/>
    <p:sldId id="431" r:id="rId17"/>
    <p:sldId id="549" r:id="rId18"/>
    <p:sldId id="535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23" r:id="rId29"/>
    <p:sldId id="552" r:id="rId30"/>
    <p:sldId id="498" r:id="rId31"/>
    <p:sldId id="500" r:id="rId32"/>
    <p:sldId id="553" r:id="rId33"/>
    <p:sldId id="513" r:id="rId34"/>
    <p:sldId id="510" r:id="rId35"/>
    <p:sldId id="511" r:id="rId36"/>
    <p:sldId id="3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Kaimao" initials="Y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19468E"/>
    <a:srgbClr val="ECF034"/>
    <a:srgbClr val="72AF2F"/>
    <a:srgbClr val="6EA92D"/>
    <a:srgbClr val="00CC00"/>
    <a:srgbClr val="F69200"/>
    <a:srgbClr val="FF9900"/>
    <a:srgbClr val="C5EEFF"/>
    <a:srgbClr val="E5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 autoAdjust="0"/>
    <p:restoredTop sz="40157" autoAdjust="0"/>
  </p:normalViewPr>
  <p:slideViewPr>
    <p:cSldViewPr snapToGrid="0" showGuides="1">
      <p:cViewPr varScale="1">
        <p:scale>
          <a:sx n="31" d="100"/>
          <a:sy n="31" d="100"/>
        </p:scale>
        <p:origin x="-2488" y="-112"/>
      </p:cViewPr>
      <p:guideLst>
        <p:guide orient="horz" pos="2160"/>
        <p:guide orient="horz" pos="50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78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Daily</a:t>
            </a:r>
            <a:r>
              <a:rPr lang="en-US" b="1" baseline="0" dirty="0"/>
              <a:t> Message Volume (log scale)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496237867705"/>
          <c:y val="0.157912525774109"/>
          <c:w val="0.878678433139937"/>
          <c:h val="0.767647874087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48-C949-BE54-ED104ACEB786}"/>
              </c:ext>
            </c:extLst>
          </c:dPt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Early 2017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1.0E8</c:v>
                </c:pt>
                <c:pt idx="1">
                  <c:v>1.0E9</c:v>
                </c:pt>
                <c:pt idx="2">
                  <c:v>1.0E11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48-C949-BE54-ED104ACEB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8600696"/>
        <c:axId val="2108604376"/>
      </c:barChart>
      <c:catAx>
        <c:axId val="210860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604376"/>
        <c:crosses val="autoZero"/>
        <c:auto val="1"/>
        <c:lblAlgn val="ctr"/>
        <c:lblOffset val="100"/>
        <c:noMultiLvlLbl val="0"/>
      </c:catAx>
      <c:valAx>
        <c:axId val="2108604376"/>
        <c:scaling>
          <c:logBase val="10.0"/>
          <c:orientation val="minMax"/>
          <c:min val="1.0E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600696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A-467E-8C65-54E369D65F9E}"/>
              </c:ext>
            </c:extLst>
          </c:dPt>
          <c:dPt>
            <c:idx val="1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A-467E-8C65-54E369D65F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DA-467E-8C65-54E369D65F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DA-467E-8C65-54E369D65F9E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DA-467E-8C65-54E369D65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E1-48FC-B6EB-A2C01B55926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E1-48FC-B6EB-A2C01B55926E}"/>
              </c:ext>
            </c:extLst>
          </c:dPt>
          <c:dPt>
            <c:idx val="2"/>
            <c:bubble3D val="0"/>
            <c:spPr>
              <a:solidFill>
                <a:srgbClr val="FFACC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E1-48FC-B6EB-A2C01B5592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E1-48FC-B6EB-A2C01B5592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E1-48FC-B6EB-A2C01B55926E}"/>
              </c:ext>
            </c:extLst>
          </c:dPt>
          <c:cat>
            <c:strRef>
              <c:f>Sheet1!$A$2:$A$6</c:f>
              <c:strCache>
                <c:ptCount val="5"/>
                <c:pt idx="0">
                  <c:v>user1</c:v>
                </c:pt>
                <c:pt idx="1">
                  <c:v>user2</c:v>
                </c:pt>
                <c:pt idx="2">
                  <c:v>user3</c:v>
                </c:pt>
                <c:pt idx="3">
                  <c:v>user4</c:v>
                </c:pt>
                <c:pt idx="4">
                  <c:v>user5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0.3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EE1-48FC-B6EB-A2C01B559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098798333875"/>
          <c:y val="0.0363180801513104"/>
          <c:w val="0.282227310082097"/>
          <c:h val="0.927363433473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B1-4C81-8FE8-7937F85FC25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B1-4C81-8FE8-7937F85FC2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B1-4C81-8FE8-7937F85FC2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B1-4C81-8FE8-7937F85FC256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B1-4C81-8FE8-7937F85FC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E352E"/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AE-4711-8B7D-36FF310D64F9}"/>
              </c:ext>
            </c:extLst>
          </c:dPt>
          <c:dPt>
            <c:idx val="1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AE-4711-8B7D-36FF310D64F9}"/>
              </c:ext>
            </c:extLst>
          </c:dPt>
          <c:dPt>
            <c:idx val="2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AE-4711-8B7D-36FF310D64F9}"/>
              </c:ext>
            </c:extLst>
          </c:dPt>
          <c:dPt>
            <c:idx val="3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AE-4711-8B7D-36FF310D64F9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AE-4711-8B7D-36FF310D6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E352E"/>
            </a:solidFill>
          </c:spPr>
          <c:dPt>
            <c:idx val="0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9-49A3-B310-C6974BA82D2D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9-49A3-B310-C6974BA82D2D}"/>
              </c:ext>
            </c:extLst>
          </c:dPt>
          <c:dPt>
            <c:idx val="2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29-49A3-B310-C6974BA82D2D}"/>
              </c:ext>
            </c:extLst>
          </c:dPt>
          <c:dPt>
            <c:idx val="3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29-49A3-B310-C6974BA82D2D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329-49A3-B310-C6974BA82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47-4553-9077-71A95A535025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47-4553-9077-71A95A535025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47-4553-9077-71A95A535025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47-4553-9077-71A95A535025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47-4553-9077-71A95A535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D0-4586-B9EF-E16FA0040E6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D0-4586-B9EF-E16FA0040E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D0-4586-B9EF-E16FA0040E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D0-4586-B9EF-E16FA0040E6B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D0-4586-B9EF-E16FA0040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E352E"/>
            </a:solidFill>
          </c:spPr>
          <c:dPt>
            <c:idx val="0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3-451C-B39A-4A989C190249}"/>
              </c:ext>
            </c:extLst>
          </c:dPt>
          <c:dPt>
            <c:idx val="1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3-451C-B39A-4A989C190249}"/>
              </c:ext>
            </c:extLst>
          </c:dPt>
          <c:dPt>
            <c:idx val="2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3-451C-B39A-4A989C190249}"/>
              </c:ext>
            </c:extLst>
          </c:dPt>
          <c:dPt>
            <c:idx val="3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3-451C-B39A-4A989C190249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3-451C-B39A-4A989C190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D9-4476-A7BF-EA5687B15D0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D9-4476-A7BF-EA5687B15D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D9-4476-A7BF-EA5687B15D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D9-4476-A7BF-EA5687B15D0B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D9-4476-A7BF-EA5687B15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E352E"/>
            </a:solidFill>
          </c:spPr>
          <c:dPt>
            <c:idx val="0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A9-4909-A8DA-E90FBD79D4D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A9-4909-A8DA-E90FBD79D4D3}"/>
              </c:ext>
            </c:extLst>
          </c:dPt>
          <c:dPt>
            <c:idx val="2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A9-4909-A8DA-E90FBD79D4D3}"/>
              </c:ext>
            </c:extLst>
          </c:dPt>
          <c:dPt>
            <c:idx val="3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A9-4909-A8DA-E90FBD79D4D3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A9-4909-A8DA-E90FBD79D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92-4BD6-BF38-DD8EF3EAE5DE}"/>
              </c:ext>
            </c:extLst>
          </c:dPt>
          <c:dPt>
            <c:idx val="1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92-4BD6-BF38-DD8EF3EAE5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92-4BD6-BF38-DD8EF3EAE5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92-4BD6-BF38-DD8EF3EAE5DE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292-4BD6-BF38-DD8EF3EAE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AF-44EE-BDA5-FD8752EB4039}"/>
              </c:ext>
            </c:extLst>
          </c:dPt>
          <c:dPt>
            <c:idx val="1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AF-44EE-BDA5-FD8752EB403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AF-44EE-BDA5-FD8752EB4039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AF-44EE-BDA5-FD8752EB4039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FAF-44EE-BDA5-FD8752EB4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E352E"/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EB-48F7-B619-6F637EBC4FC5}"/>
              </c:ext>
            </c:extLst>
          </c:dPt>
          <c:dPt>
            <c:idx val="1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EB-48F7-B619-6F637EBC4FC5}"/>
              </c:ext>
            </c:extLst>
          </c:dPt>
          <c:dPt>
            <c:idx val="2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EB-48F7-B619-6F637EBC4FC5}"/>
              </c:ext>
            </c:extLst>
          </c:dPt>
          <c:dPt>
            <c:idx val="3"/>
            <c:bubble3D val="0"/>
            <c:spPr>
              <a:solidFill>
                <a:srgbClr val="DE35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EB-48F7-B619-6F637EBC4FC5}"/>
              </c:ext>
            </c:extLst>
          </c:dPt>
          <c:cat>
            <c:strRef>
              <c:f>Sheet1!$A$2:$A$5</c:f>
              <c:strCache>
                <c:ptCount val="2"/>
                <c:pt idx="0">
                  <c:v>Used</c:v>
                </c:pt>
                <c:pt idx="1">
                  <c:v>Unused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EB-48F7-B619-6F637EBC4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06DC0-8C51-4163-AA34-F3D9AA192B0F}" type="datetimeFigureOut">
              <a:rPr lang="en-US" smtClean="0"/>
              <a:pPr/>
              <a:t>9/18/18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609C-A282-4A80-83DC-0D3EABDB74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67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97BA-13F7-4748-A5AE-C898927CED76}" type="datetimeFigureOut">
              <a:rPr lang="en-US" smtClean="0"/>
              <a:pPr/>
              <a:t>9/18/18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26FB1-3AB0-4AFE-AF64-20CFD1566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9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39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4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9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74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18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6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4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62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0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1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0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61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9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96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1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41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3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91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1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3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65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69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21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23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Last but not the least,</a:t>
            </a:r>
          </a:p>
          <a:p>
            <a:pPr marL="171450" indent="-171450">
              <a:buFontTx/>
              <a:buChar char="-"/>
            </a:pPr>
            <a:r>
              <a:rPr lang="en-US" dirty="0"/>
              <a:t>Access to the Data plane consisting of our brokers, zookeepers, mirror-makers and the metadata is restricted to the control plane components only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84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08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50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4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4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67"/>
              </a:spcBef>
              <a:buClr>
                <a:srgbClr val="333333"/>
              </a:buClr>
              <a:buSzPts val="1600"/>
              <a:buFont typeface="Arial" panose="020B0604020202020204" pitchFamily="34" charset="0"/>
              <a:buNone/>
            </a:pPr>
            <a:endParaRPr lang="en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4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7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6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1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6FB1-3AB0-4AFE-AF64-20CFD1566F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2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8000">
                <a:srgbClr val="1946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18971"/>
            <a:ext cx="9144000" cy="1212352"/>
          </a:xfrm>
        </p:spPr>
        <p:txBody>
          <a:bodyPr anchor="b">
            <a:noAutofit/>
          </a:bodyPr>
          <a:lstStyle>
            <a:lvl1pPr algn="ctr">
              <a:defRPr sz="5300">
                <a:solidFill>
                  <a:schemeClr val="bg1"/>
                </a:solidFill>
                <a:latin typeface="PayPal Sans Big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552950"/>
            <a:ext cx="9144000" cy="384048"/>
          </a:xfrm>
        </p:spPr>
        <p:txBody>
          <a:bodyPr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46850"/>
            <a:ext cx="4114800" cy="120650"/>
          </a:xfrm>
        </p:spPr>
        <p:txBody>
          <a:bodyPr/>
          <a:lstStyle>
            <a:lvl1pPr algn="ctr"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© 2018 PayPal Inc. Confidential and proprietary.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4962525"/>
            <a:ext cx="9144000" cy="48577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bg1">
                    <a:alpha val="60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Presenter/Date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666611" y="1914525"/>
            <a:ext cx="870431" cy="1019175"/>
            <a:chOff x="6589712" y="1914525"/>
            <a:chExt cx="870431" cy="1019175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6589712" y="1914525"/>
              <a:ext cx="870431" cy="1019175"/>
            </a:xfrm>
            <a:custGeom>
              <a:avLst/>
              <a:gdLst>
                <a:gd name="T0" fmla="*/ 301 w 337"/>
                <a:gd name="T1" fmla="*/ 100 h 393"/>
                <a:gd name="T2" fmla="*/ 285 w 337"/>
                <a:gd name="T3" fmla="*/ 30 h 393"/>
                <a:gd name="T4" fmla="*/ 192 w 337"/>
                <a:gd name="T5" fmla="*/ 0 h 393"/>
                <a:gd name="T6" fmla="*/ 70 w 337"/>
                <a:gd name="T7" fmla="*/ 0 h 393"/>
                <a:gd name="T8" fmla="*/ 52 w 337"/>
                <a:gd name="T9" fmla="*/ 15 h 393"/>
                <a:gd name="T10" fmla="*/ 1 w 337"/>
                <a:gd name="T11" fmla="*/ 337 h 393"/>
                <a:gd name="T12" fmla="*/ 12 w 337"/>
                <a:gd name="T13" fmla="*/ 349 h 393"/>
                <a:gd name="T14" fmla="*/ 87 w 337"/>
                <a:gd name="T15" fmla="*/ 349 h 393"/>
                <a:gd name="T16" fmla="*/ 82 w 337"/>
                <a:gd name="T17" fmla="*/ 382 h 393"/>
                <a:gd name="T18" fmla="*/ 91 w 337"/>
                <a:gd name="T19" fmla="*/ 393 h 393"/>
                <a:gd name="T20" fmla="*/ 155 w 337"/>
                <a:gd name="T21" fmla="*/ 393 h 393"/>
                <a:gd name="T22" fmla="*/ 170 w 337"/>
                <a:gd name="T23" fmla="*/ 380 h 393"/>
                <a:gd name="T24" fmla="*/ 170 w 337"/>
                <a:gd name="T25" fmla="*/ 377 h 393"/>
                <a:gd name="T26" fmla="*/ 182 w 337"/>
                <a:gd name="T27" fmla="*/ 301 h 393"/>
                <a:gd name="T28" fmla="*/ 183 w 337"/>
                <a:gd name="T29" fmla="*/ 297 h 393"/>
                <a:gd name="T30" fmla="*/ 198 w 337"/>
                <a:gd name="T31" fmla="*/ 284 h 393"/>
                <a:gd name="T32" fmla="*/ 208 w 337"/>
                <a:gd name="T33" fmla="*/ 284 h 393"/>
                <a:gd name="T34" fmla="*/ 331 w 337"/>
                <a:gd name="T35" fmla="*/ 186 h 393"/>
                <a:gd name="T36" fmla="*/ 319 w 337"/>
                <a:gd name="T37" fmla="*/ 113 h 393"/>
                <a:gd name="T38" fmla="*/ 301 w 337"/>
                <a:gd name="T39" fmla="*/ 100 h 393"/>
                <a:gd name="T40" fmla="*/ 301 w 337"/>
                <a:gd name="T41" fmla="*/ 10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93">
                  <a:moveTo>
                    <a:pt x="301" y="100"/>
                  </a:move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82" y="382"/>
                    <a:pt x="82" y="382"/>
                    <a:pt x="82" y="382"/>
                  </a:cubicBezTo>
                  <a:cubicBezTo>
                    <a:pt x="81" y="388"/>
                    <a:pt x="85" y="393"/>
                    <a:pt x="91" y="393"/>
                  </a:cubicBezTo>
                  <a:cubicBezTo>
                    <a:pt x="155" y="393"/>
                    <a:pt x="155" y="393"/>
                    <a:pt x="155" y="393"/>
                  </a:cubicBezTo>
                  <a:cubicBezTo>
                    <a:pt x="162" y="393"/>
                    <a:pt x="168" y="387"/>
                    <a:pt x="170" y="380"/>
                  </a:cubicBezTo>
                  <a:cubicBezTo>
                    <a:pt x="170" y="377"/>
                    <a:pt x="170" y="377"/>
                    <a:pt x="170" y="377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83" y="297"/>
                    <a:pt x="183" y="297"/>
                    <a:pt x="183" y="297"/>
                  </a:cubicBezTo>
                  <a:cubicBezTo>
                    <a:pt x="184" y="289"/>
                    <a:pt x="191" y="284"/>
                    <a:pt x="198" y="284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69" y="284"/>
                    <a:pt x="317" y="259"/>
                    <a:pt x="331" y="186"/>
                  </a:cubicBezTo>
                  <a:cubicBezTo>
                    <a:pt x="337" y="156"/>
                    <a:pt x="334" y="131"/>
                    <a:pt x="319" y="113"/>
                  </a:cubicBezTo>
                  <a:cubicBezTo>
                    <a:pt x="314" y="108"/>
                    <a:pt x="308" y="104"/>
                    <a:pt x="301" y="100"/>
                  </a:cubicBezTo>
                  <a:cubicBezTo>
                    <a:pt x="301" y="100"/>
                    <a:pt x="301" y="100"/>
                    <a:pt x="301" y="100"/>
                  </a:cubicBezTo>
                </a:path>
              </a:pathLst>
            </a:custGeom>
            <a:solidFill>
              <a:srgbClr val="FFFFFF">
                <a:alpha val="6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6589712" y="1914525"/>
              <a:ext cx="787793" cy="903486"/>
            </a:xfrm>
            <a:custGeom>
              <a:avLst/>
              <a:gdLst>
                <a:gd name="T0" fmla="*/ 301 w 306"/>
                <a:gd name="T1" fmla="*/ 100 h 349"/>
                <a:gd name="T2" fmla="*/ 285 w 306"/>
                <a:gd name="T3" fmla="*/ 30 h 349"/>
                <a:gd name="T4" fmla="*/ 192 w 306"/>
                <a:gd name="T5" fmla="*/ 0 h 349"/>
                <a:gd name="T6" fmla="*/ 70 w 306"/>
                <a:gd name="T7" fmla="*/ 0 h 349"/>
                <a:gd name="T8" fmla="*/ 52 w 306"/>
                <a:gd name="T9" fmla="*/ 15 h 349"/>
                <a:gd name="T10" fmla="*/ 1 w 306"/>
                <a:gd name="T11" fmla="*/ 337 h 349"/>
                <a:gd name="T12" fmla="*/ 12 w 306"/>
                <a:gd name="T13" fmla="*/ 349 h 349"/>
                <a:gd name="T14" fmla="*/ 87 w 306"/>
                <a:gd name="T15" fmla="*/ 349 h 349"/>
                <a:gd name="T16" fmla="*/ 106 w 306"/>
                <a:gd name="T17" fmla="*/ 229 h 349"/>
                <a:gd name="T18" fmla="*/ 106 w 306"/>
                <a:gd name="T19" fmla="*/ 233 h 349"/>
                <a:gd name="T20" fmla="*/ 123 w 306"/>
                <a:gd name="T21" fmla="*/ 218 h 349"/>
                <a:gd name="T22" fmla="*/ 159 w 306"/>
                <a:gd name="T23" fmla="*/ 218 h 349"/>
                <a:gd name="T24" fmla="*/ 300 w 306"/>
                <a:gd name="T25" fmla="*/ 107 h 349"/>
                <a:gd name="T26" fmla="*/ 301 w 306"/>
                <a:gd name="T27" fmla="*/ 1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49">
                  <a:moveTo>
                    <a:pt x="301" y="100"/>
                  </a:move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106" y="229"/>
                    <a:pt x="106" y="229"/>
                    <a:pt x="106" y="229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14" y="218"/>
                    <a:pt x="123" y="218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229" y="218"/>
                    <a:pt x="284" y="190"/>
                    <a:pt x="300" y="107"/>
                  </a:cubicBezTo>
                  <a:cubicBezTo>
                    <a:pt x="301" y="105"/>
                    <a:pt x="301" y="102"/>
                    <a:pt x="301" y="100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589712" y="1914525"/>
              <a:ext cx="787793" cy="903486"/>
            </a:xfrm>
            <a:custGeom>
              <a:avLst/>
              <a:gdLst>
                <a:gd name="T0" fmla="*/ 126 w 306"/>
                <a:gd name="T1" fmla="*/ 100 h 349"/>
                <a:gd name="T2" fmla="*/ 135 w 306"/>
                <a:gd name="T3" fmla="*/ 89 h 349"/>
                <a:gd name="T4" fmla="*/ 142 w 306"/>
                <a:gd name="T5" fmla="*/ 87 h 349"/>
                <a:gd name="T6" fmla="*/ 237 w 306"/>
                <a:gd name="T7" fmla="*/ 87 h 349"/>
                <a:gd name="T8" fmla="*/ 269 w 306"/>
                <a:gd name="T9" fmla="*/ 90 h 349"/>
                <a:gd name="T10" fmla="*/ 277 w 306"/>
                <a:gd name="T11" fmla="*/ 91 h 349"/>
                <a:gd name="T12" fmla="*/ 284 w 306"/>
                <a:gd name="T13" fmla="*/ 93 h 349"/>
                <a:gd name="T14" fmla="*/ 288 w 306"/>
                <a:gd name="T15" fmla="*/ 94 h 349"/>
                <a:gd name="T16" fmla="*/ 301 w 306"/>
                <a:gd name="T17" fmla="*/ 100 h 349"/>
                <a:gd name="T18" fmla="*/ 285 w 306"/>
                <a:gd name="T19" fmla="*/ 30 h 349"/>
                <a:gd name="T20" fmla="*/ 192 w 306"/>
                <a:gd name="T21" fmla="*/ 0 h 349"/>
                <a:gd name="T22" fmla="*/ 70 w 306"/>
                <a:gd name="T23" fmla="*/ 0 h 349"/>
                <a:gd name="T24" fmla="*/ 52 w 306"/>
                <a:gd name="T25" fmla="*/ 15 h 349"/>
                <a:gd name="T26" fmla="*/ 1 w 306"/>
                <a:gd name="T27" fmla="*/ 337 h 349"/>
                <a:gd name="T28" fmla="*/ 12 w 306"/>
                <a:gd name="T29" fmla="*/ 349 h 349"/>
                <a:gd name="T30" fmla="*/ 87 w 306"/>
                <a:gd name="T31" fmla="*/ 349 h 349"/>
                <a:gd name="T32" fmla="*/ 106 w 306"/>
                <a:gd name="T33" fmla="*/ 229 h 349"/>
                <a:gd name="T34" fmla="*/ 126 w 306"/>
                <a:gd name="T35" fmla="*/ 1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49">
                  <a:moveTo>
                    <a:pt x="126" y="100"/>
                  </a:moveTo>
                  <a:cubicBezTo>
                    <a:pt x="127" y="95"/>
                    <a:pt x="131" y="91"/>
                    <a:pt x="135" y="89"/>
                  </a:cubicBezTo>
                  <a:cubicBezTo>
                    <a:pt x="137" y="88"/>
                    <a:pt x="139" y="87"/>
                    <a:pt x="142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49" y="87"/>
                    <a:pt x="259" y="88"/>
                    <a:pt x="269" y="90"/>
                  </a:cubicBezTo>
                  <a:cubicBezTo>
                    <a:pt x="272" y="90"/>
                    <a:pt x="274" y="91"/>
                    <a:pt x="277" y="91"/>
                  </a:cubicBezTo>
                  <a:cubicBezTo>
                    <a:pt x="279" y="92"/>
                    <a:pt x="282" y="92"/>
                    <a:pt x="284" y="93"/>
                  </a:cubicBezTo>
                  <a:cubicBezTo>
                    <a:pt x="286" y="94"/>
                    <a:pt x="287" y="94"/>
                    <a:pt x="288" y="94"/>
                  </a:cubicBezTo>
                  <a:cubicBezTo>
                    <a:pt x="293" y="96"/>
                    <a:pt x="297" y="98"/>
                    <a:pt x="301" y="100"/>
                  </a:cubicBez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106" y="229"/>
                    <a:pt x="106" y="229"/>
                    <a:pt x="106" y="229"/>
                  </a:cubicBezTo>
                  <a:lnTo>
                    <a:pt x="12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8000">
                <a:srgbClr val="1946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703389"/>
            <a:ext cx="10844212" cy="1674811"/>
          </a:xfrm>
        </p:spPr>
        <p:txBody>
          <a:bodyPr anchor="b">
            <a:normAutofit/>
          </a:bodyPr>
          <a:lstStyle>
            <a:lvl1pPr>
              <a:defRPr sz="3700" spc="300">
                <a:solidFill>
                  <a:schemeClr val="bg1"/>
                </a:solidFill>
                <a:latin typeface="PayPal Sans Big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3538856"/>
            <a:ext cx="10515600" cy="382587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alpha val="60000"/>
                  </a:schemeClr>
                </a:solidFill>
                <a:latin typeface="PayPal Sans Big Medium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F5707-6B01-4E28-B52C-5F626EA6C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4566" y="6356350"/>
            <a:ext cx="4114800" cy="3111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© 2018 PayPal Inc. Confidential and proprietary.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3238" y="6350761"/>
            <a:ext cx="999330" cy="243258"/>
            <a:chOff x="842963" y="5748338"/>
            <a:chExt cx="1206499" cy="293687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1668463" y="5813425"/>
              <a:ext cx="161925" cy="185737"/>
            </a:xfrm>
            <a:custGeom>
              <a:avLst/>
              <a:gdLst>
                <a:gd name="T0" fmla="*/ 138 w 218"/>
                <a:gd name="T1" fmla="*/ 0 h 247"/>
                <a:gd name="T2" fmla="*/ 49 w 218"/>
                <a:gd name="T3" fmla="*/ 0 h 247"/>
                <a:gd name="T4" fmla="*/ 37 w 218"/>
                <a:gd name="T5" fmla="*/ 10 h 247"/>
                <a:gd name="T6" fmla="*/ 1 w 218"/>
                <a:gd name="T7" fmla="*/ 239 h 247"/>
                <a:gd name="T8" fmla="*/ 8 w 218"/>
                <a:gd name="T9" fmla="*/ 247 h 247"/>
                <a:gd name="T10" fmla="*/ 54 w 218"/>
                <a:gd name="T11" fmla="*/ 247 h 247"/>
                <a:gd name="T12" fmla="*/ 62 w 218"/>
                <a:gd name="T13" fmla="*/ 240 h 247"/>
                <a:gd name="T14" fmla="*/ 72 w 218"/>
                <a:gd name="T15" fmla="*/ 175 h 247"/>
                <a:gd name="T16" fmla="*/ 85 w 218"/>
                <a:gd name="T17" fmla="*/ 165 h 247"/>
                <a:gd name="T18" fmla="*/ 113 w 218"/>
                <a:gd name="T19" fmla="*/ 165 h 247"/>
                <a:gd name="T20" fmla="*/ 214 w 218"/>
                <a:gd name="T21" fmla="*/ 80 h 247"/>
                <a:gd name="T22" fmla="*/ 203 w 218"/>
                <a:gd name="T23" fmla="*/ 23 h 247"/>
                <a:gd name="T24" fmla="*/ 138 w 218"/>
                <a:gd name="T25" fmla="*/ 0 h 247"/>
                <a:gd name="T26" fmla="*/ 148 w 218"/>
                <a:gd name="T27" fmla="*/ 83 h 247"/>
                <a:gd name="T28" fmla="*/ 95 w 218"/>
                <a:gd name="T29" fmla="*/ 115 h 247"/>
                <a:gd name="T30" fmla="*/ 82 w 218"/>
                <a:gd name="T31" fmla="*/ 115 h 247"/>
                <a:gd name="T32" fmla="*/ 91 w 218"/>
                <a:gd name="T33" fmla="*/ 56 h 247"/>
                <a:gd name="T34" fmla="*/ 99 w 218"/>
                <a:gd name="T35" fmla="*/ 49 h 247"/>
                <a:gd name="T36" fmla="*/ 105 w 218"/>
                <a:gd name="T37" fmla="*/ 49 h 247"/>
                <a:gd name="T38" fmla="*/ 144 w 218"/>
                <a:gd name="T39" fmla="*/ 59 h 247"/>
                <a:gd name="T40" fmla="*/ 148 w 218"/>
                <a:gd name="T41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8" h="247">
                  <a:moveTo>
                    <a:pt x="13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8" y="4"/>
                    <a:pt x="37" y="10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0" y="243"/>
                    <a:pt x="3" y="247"/>
                    <a:pt x="8" y="247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8" y="247"/>
                    <a:pt x="62" y="244"/>
                    <a:pt x="62" y="240"/>
                  </a:cubicBezTo>
                  <a:cubicBezTo>
                    <a:pt x="72" y="175"/>
                    <a:pt x="72" y="175"/>
                    <a:pt x="72" y="175"/>
                  </a:cubicBezTo>
                  <a:cubicBezTo>
                    <a:pt x="73" y="169"/>
                    <a:pt x="79" y="165"/>
                    <a:pt x="85" y="165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71" y="165"/>
                    <a:pt x="205" y="136"/>
                    <a:pt x="214" y="80"/>
                  </a:cubicBezTo>
                  <a:cubicBezTo>
                    <a:pt x="218" y="56"/>
                    <a:pt x="214" y="36"/>
                    <a:pt x="203" y="23"/>
                  </a:cubicBezTo>
                  <a:cubicBezTo>
                    <a:pt x="190" y="8"/>
                    <a:pt x="168" y="0"/>
                    <a:pt x="138" y="0"/>
                  </a:cubicBezTo>
                  <a:close/>
                  <a:moveTo>
                    <a:pt x="148" y="83"/>
                  </a:moveTo>
                  <a:cubicBezTo>
                    <a:pt x="143" y="115"/>
                    <a:pt x="119" y="115"/>
                    <a:pt x="95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2"/>
                    <a:pt x="95" y="49"/>
                    <a:pt x="99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21" y="49"/>
                    <a:pt x="136" y="49"/>
                    <a:pt x="144" y="59"/>
                  </a:cubicBezTo>
                  <a:cubicBezTo>
                    <a:pt x="148" y="64"/>
                    <a:pt x="150" y="72"/>
                    <a:pt x="14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1196975" y="5813425"/>
              <a:ext cx="161925" cy="185737"/>
            </a:xfrm>
            <a:custGeom>
              <a:avLst/>
              <a:gdLst>
                <a:gd name="T0" fmla="*/ 138 w 218"/>
                <a:gd name="T1" fmla="*/ 0 h 247"/>
                <a:gd name="T2" fmla="*/ 49 w 218"/>
                <a:gd name="T3" fmla="*/ 0 h 247"/>
                <a:gd name="T4" fmla="*/ 37 w 218"/>
                <a:gd name="T5" fmla="*/ 10 h 247"/>
                <a:gd name="T6" fmla="*/ 1 w 218"/>
                <a:gd name="T7" fmla="*/ 239 h 247"/>
                <a:gd name="T8" fmla="*/ 8 w 218"/>
                <a:gd name="T9" fmla="*/ 247 h 247"/>
                <a:gd name="T10" fmla="*/ 51 w 218"/>
                <a:gd name="T11" fmla="*/ 247 h 247"/>
                <a:gd name="T12" fmla="*/ 63 w 218"/>
                <a:gd name="T13" fmla="*/ 237 h 247"/>
                <a:gd name="T14" fmla="*/ 73 w 218"/>
                <a:gd name="T15" fmla="*/ 175 h 247"/>
                <a:gd name="T16" fmla="*/ 85 w 218"/>
                <a:gd name="T17" fmla="*/ 165 h 247"/>
                <a:gd name="T18" fmla="*/ 113 w 218"/>
                <a:gd name="T19" fmla="*/ 165 h 247"/>
                <a:gd name="T20" fmla="*/ 214 w 218"/>
                <a:gd name="T21" fmla="*/ 80 h 247"/>
                <a:gd name="T22" fmla="*/ 203 w 218"/>
                <a:gd name="T23" fmla="*/ 23 h 247"/>
                <a:gd name="T24" fmla="*/ 138 w 218"/>
                <a:gd name="T25" fmla="*/ 0 h 247"/>
                <a:gd name="T26" fmla="*/ 148 w 218"/>
                <a:gd name="T27" fmla="*/ 83 h 247"/>
                <a:gd name="T28" fmla="*/ 95 w 218"/>
                <a:gd name="T29" fmla="*/ 115 h 247"/>
                <a:gd name="T30" fmla="*/ 82 w 218"/>
                <a:gd name="T31" fmla="*/ 115 h 247"/>
                <a:gd name="T32" fmla="*/ 91 w 218"/>
                <a:gd name="T33" fmla="*/ 56 h 247"/>
                <a:gd name="T34" fmla="*/ 99 w 218"/>
                <a:gd name="T35" fmla="*/ 49 h 247"/>
                <a:gd name="T36" fmla="*/ 105 w 218"/>
                <a:gd name="T37" fmla="*/ 49 h 247"/>
                <a:gd name="T38" fmla="*/ 144 w 218"/>
                <a:gd name="T39" fmla="*/ 59 h 247"/>
                <a:gd name="T40" fmla="*/ 148 w 218"/>
                <a:gd name="T41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8" h="247">
                  <a:moveTo>
                    <a:pt x="13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8" y="4"/>
                    <a:pt x="37" y="10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0" y="243"/>
                    <a:pt x="4" y="247"/>
                    <a:pt x="8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7" y="247"/>
                    <a:pt x="62" y="243"/>
                    <a:pt x="63" y="237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4" y="169"/>
                    <a:pt x="79" y="165"/>
                    <a:pt x="85" y="165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72" y="165"/>
                    <a:pt x="205" y="136"/>
                    <a:pt x="214" y="80"/>
                  </a:cubicBezTo>
                  <a:cubicBezTo>
                    <a:pt x="218" y="56"/>
                    <a:pt x="214" y="36"/>
                    <a:pt x="203" y="23"/>
                  </a:cubicBezTo>
                  <a:cubicBezTo>
                    <a:pt x="190" y="8"/>
                    <a:pt x="168" y="0"/>
                    <a:pt x="138" y="0"/>
                  </a:cubicBezTo>
                  <a:close/>
                  <a:moveTo>
                    <a:pt x="148" y="83"/>
                  </a:moveTo>
                  <a:cubicBezTo>
                    <a:pt x="143" y="115"/>
                    <a:pt x="119" y="115"/>
                    <a:pt x="95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2"/>
                    <a:pt x="95" y="49"/>
                    <a:pt x="99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21" y="49"/>
                    <a:pt x="136" y="49"/>
                    <a:pt x="144" y="59"/>
                  </a:cubicBezTo>
                  <a:cubicBezTo>
                    <a:pt x="149" y="64"/>
                    <a:pt x="150" y="72"/>
                    <a:pt x="14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344613" y="5872163"/>
              <a:ext cx="158750" cy="130175"/>
            </a:xfrm>
            <a:custGeom>
              <a:avLst/>
              <a:gdLst>
                <a:gd name="T0" fmla="*/ 204 w 212"/>
                <a:gd name="T1" fmla="*/ 4 h 173"/>
                <a:gd name="T2" fmla="*/ 161 w 212"/>
                <a:gd name="T3" fmla="*/ 4 h 173"/>
                <a:gd name="T4" fmla="*/ 154 w 212"/>
                <a:gd name="T5" fmla="*/ 11 h 173"/>
                <a:gd name="T6" fmla="*/ 152 w 212"/>
                <a:gd name="T7" fmla="*/ 22 h 173"/>
                <a:gd name="T8" fmla="*/ 149 w 212"/>
                <a:gd name="T9" fmla="*/ 18 h 173"/>
                <a:gd name="T10" fmla="*/ 99 w 212"/>
                <a:gd name="T11" fmla="*/ 0 h 173"/>
                <a:gd name="T12" fmla="*/ 4 w 212"/>
                <a:gd name="T13" fmla="*/ 86 h 173"/>
                <a:gd name="T14" fmla="*/ 20 w 212"/>
                <a:gd name="T15" fmla="*/ 151 h 173"/>
                <a:gd name="T16" fmla="*/ 73 w 212"/>
                <a:gd name="T17" fmla="*/ 173 h 173"/>
                <a:gd name="T18" fmla="*/ 132 w 212"/>
                <a:gd name="T19" fmla="*/ 149 h 173"/>
                <a:gd name="T20" fmla="*/ 130 w 212"/>
                <a:gd name="T21" fmla="*/ 161 h 173"/>
                <a:gd name="T22" fmla="*/ 138 w 212"/>
                <a:gd name="T23" fmla="*/ 169 h 173"/>
                <a:gd name="T24" fmla="*/ 176 w 212"/>
                <a:gd name="T25" fmla="*/ 169 h 173"/>
                <a:gd name="T26" fmla="*/ 188 w 212"/>
                <a:gd name="T27" fmla="*/ 159 h 173"/>
                <a:gd name="T28" fmla="*/ 211 w 212"/>
                <a:gd name="T29" fmla="*/ 13 h 173"/>
                <a:gd name="T30" fmla="*/ 204 w 212"/>
                <a:gd name="T31" fmla="*/ 4 h 173"/>
                <a:gd name="T32" fmla="*/ 145 w 212"/>
                <a:gd name="T33" fmla="*/ 87 h 173"/>
                <a:gd name="T34" fmla="*/ 97 w 212"/>
                <a:gd name="T35" fmla="*/ 128 h 173"/>
                <a:gd name="T36" fmla="*/ 68 w 212"/>
                <a:gd name="T37" fmla="*/ 116 h 173"/>
                <a:gd name="T38" fmla="*/ 61 w 212"/>
                <a:gd name="T39" fmla="*/ 87 h 173"/>
                <a:gd name="T40" fmla="*/ 109 w 212"/>
                <a:gd name="T41" fmla="*/ 45 h 173"/>
                <a:gd name="T42" fmla="*/ 137 w 212"/>
                <a:gd name="T43" fmla="*/ 57 h 173"/>
                <a:gd name="T44" fmla="*/ 145 w 212"/>
                <a:gd name="T45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173">
                  <a:moveTo>
                    <a:pt x="204" y="4"/>
                  </a:moveTo>
                  <a:cubicBezTo>
                    <a:pt x="161" y="4"/>
                    <a:pt x="161" y="4"/>
                    <a:pt x="161" y="4"/>
                  </a:cubicBezTo>
                  <a:cubicBezTo>
                    <a:pt x="158" y="4"/>
                    <a:pt x="155" y="7"/>
                    <a:pt x="154" y="11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0" y="5"/>
                    <a:pt x="119" y="0"/>
                    <a:pt x="99" y="0"/>
                  </a:cubicBezTo>
                  <a:cubicBezTo>
                    <a:pt x="52" y="0"/>
                    <a:pt x="12" y="36"/>
                    <a:pt x="4" y="86"/>
                  </a:cubicBezTo>
                  <a:cubicBezTo>
                    <a:pt x="0" y="111"/>
                    <a:pt x="6" y="135"/>
                    <a:pt x="20" y="151"/>
                  </a:cubicBezTo>
                  <a:cubicBezTo>
                    <a:pt x="33" y="167"/>
                    <a:pt x="51" y="173"/>
                    <a:pt x="73" y="173"/>
                  </a:cubicBezTo>
                  <a:cubicBezTo>
                    <a:pt x="111" y="173"/>
                    <a:pt x="132" y="149"/>
                    <a:pt x="132" y="149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30" y="165"/>
                    <a:pt x="133" y="169"/>
                    <a:pt x="138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82" y="169"/>
                    <a:pt x="187" y="165"/>
                    <a:pt x="188" y="159"/>
                  </a:cubicBezTo>
                  <a:cubicBezTo>
                    <a:pt x="211" y="13"/>
                    <a:pt x="211" y="13"/>
                    <a:pt x="211" y="13"/>
                  </a:cubicBezTo>
                  <a:cubicBezTo>
                    <a:pt x="212" y="8"/>
                    <a:pt x="209" y="4"/>
                    <a:pt x="204" y="4"/>
                  </a:cubicBezTo>
                  <a:close/>
                  <a:moveTo>
                    <a:pt x="145" y="87"/>
                  </a:moveTo>
                  <a:cubicBezTo>
                    <a:pt x="141" y="112"/>
                    <a:pt x="121" y="128"/>
                    <a:pt x="97" y="128"/>
                  </a:cubicBezTo>
                  <a:cubicBezTo>
                    <a:pt x="84" y="128"/>
                    <a:pt x="74" y="124"/>
                    <a:pt x="68" y="116"/>
                  </a:cubicBezTo>
                  <a:cubicBezTo>
                    <a:pt x="62" y="109"/>
                    <a:pt x="59" y="98"/>
                    <a:pt x="61" y="87"/>
                  </a:cubicBezTo>
                  <a:cubicBezTo>
                    <a:pt x="65" y="62"/>
                    <a:pt x="85" y="45"/>
                    <a:pt x="109" y="45"/>
                  </a:cubicBezTo>
                  <a:cubicBezTo>
                    <a:pt x="121" y="45"/>
                    <a:pt x="131" y="50"/>
                    <a:pt x="137" y="57"/>
                  </a:cubicBezTo>
                  <a:cubicBezTo>
                    <a:pt x="144" y="65"/>
                    <a:pt x="147" y="75"/>
                    <a:pt x="145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817688" y="5872163"/>
              <a:ext cx="157162" cy="130175"/>
            </a:xfrm>
            <a:custGeom>
              <a:avLst/>
              <a:gdLst>
                <a:gd name="T0" fmla="*/ 204 w 212"/>
                <a:gd name="T1" fmla="*/ 4 h 173"/>
                <a:gd name="T2" fmla="*/ 161 w 212"/>
                <a:gd name="T3" fmla="*/ 4 h 173"/>
                <a:gd name="T4" fmla="*/ 154 w 212"/>
                <a:gd name="T5" fmla="*/ 11 h 173"/>
                <a:gd name="T6" fmla="*/ 152 w 212"/>
                <a:gd name="T7" fmla="*/ 22 h 173"/>
                <a:gd name="T8" fmla="*/ 149 w 212"/>
                <a:gd name="T9" fmla="*/ 18 h 173"/>
                <a:gd name="T10" fmla="*/ 99 w 212"/>
                <a:gd name="T11" fmla="*/ 0 h 173"/>
                <a:gd name="T12" fmla="*/ 4 w 212"/>
                <a:gd name="T13" fmla="*/ 86 h 173"/>
                <a:gd name="T14" fmla="*/ 19 w 212"/>
                <a:gd name="T15" fmla="*/ 151 h 173"/>
                <a:gd name="T16" fmla="*/ 73 w 212"/>
                <a:gd name="T17" fmla="*/ 173 h 173"/>
                <a:gd name="T18" fmla="*/ 132 w 212"/>
                <a:gd name="T19" fmla="*/ 149 h 173"/>
                <a:gd name="T20" fmla="*/ 130 w 212"/>
                <a:gd name="T21" fmla="*/ 161 h 173"/>
                <a:gd name="T22" fmla="*/ 138 w 212"/>
                <a:gd name="T23" fmla="*/ 169 h 173"/>
                <a:gd name="T24" fmla="*/ 176 w 212"/>
                <a:gd name="T25" fmla="*/ 169 h 173"/>
                <a:gd name="T26" fmla="*/ 188 w 212"/>
                <a:gd name="T27" fmla="*/ 159 h 173"/>
                <a:gd name="T28" fmla="*/ 211 w 212"/>
                <a:gd name="T29" fmla="*/ 13 h 173"/>
                <a:gd name="T30" fmla="*/ 204 w 212"/>
                <a:gd name="T31" fmla="*/ 4 h 173"/>
                <a:gd name="T32" fmla="*/ 144 w 212"/>
                <a:gd name="T33" fmla="*/ 87 h 173"/>
                <a:gd name="T34" fmla="*/ 96 w 212"/>
                <a:gd name="T35" fmla="*/ 128 h 173"/>
                <a:gd name="T36" fmla="*/ 68 w 212"/>
                <a:gd name="T37" fmla="*/ 116 h 173"/>
                <a:gd name="T38" fmla="*/ 61 w 212"/>
                <a:gd name="T39" fmla="*/ 87 h 173"/>
                <a:gd name="T40" fmla="*/ 109 w 212"/>
                <a:gd name="T41" fmla="*/ 45 h 173"/>
                <a:gd name="T42" fmla="*/ 137 w 212"/>
                <a:gd name="T43" fmla="*/ 57 h 173"/>
                <a:gd name="T44" fmla="*/ 144 w 212"/>
                <a:gd name="T45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173">
                  <a:moveTo>
                    <a:pt x="204" y="4"/>
                  </a:moveTo>
                  <a:cubicBezTo>
                    <a:pt x="161" y="4"/>
                    <a:pt x="161" y="4"/>
                    <a:pt x="161" y="4"/>
                  </a:cubicBezTo>
                  <a:cubicBezTo>
                    <a:pt x="158" y="4"/>
                    <a:pt x="155" y="7"/>
                    <a:pt x="154" y="11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0" y="5"/>
                    <a:pt x="119" y="0"/>
                    <a:pt x="99" y="0"/>
                  </a:cubicBezTo>
                  <a:cubicBezTo>
                    <a:pt x="52" y="0"/>
                    <a:pt x="11" y="36"/>
                    <a:pt x="4" y="86"/>
                  </a:cubicBezTo>
                  <a:cubicBezTo>
                    <a:pt x="0" y="111"/>
                    <a:pt x="5" y="135"/>
                    <a:pt x="19" y="151"/>
                  </a:cubicBezTo>
                  <a:cubicBezTo>
                    <a:pt x="32" y="167"/>
                    <a:pt x="51" y="173"/>
                    <a:pt x="73" y="173"/>
                  </a:cubicBezTo>
                  <a:cubicBezTo>
                    <a:pt x="111" y="173"/>
                    <a:pt x="132" y="149"/>
                    <a:pt x="132" y="149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30" y="165"/>
                    <a:pt x="133" y="169"/>
                    <a:pt x="138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82" y="169"/>
                    <a:pt x="187" y="165"/>
                    <a:pt x="188" y="159"/>
                  </a:cubicBezTo>
                  <a:cubicBezTo>
                    <a:pt x="211" y="13"/>
                    <a:pt x="211" y="13"/>
                    <a:pt x="211" y="13"/>
                  </a:cubicBezTo>
                  <a:cubicBezTo>
                    <a:pt x="212" y="8"/>
                    <a:pt x="208" y="4"/>
                    <a:pt x="204" y="4"/>
                  </a:cubicBezTo>
                  <a:close/>
                  <a:moveTo>
                    <a:pt x="144" y="87"/>
                  </a:moveTo>
                  <a:cubicBezTo>
                    <a:pt x="140" y="112"/>
                    <a:pt x="121" y="128"/>
                    <a:pt x="96" y="128"/>
                  </a:cubicBezTo>
                  <a:cubicBezTo>
                    <a:pt x="84" y="128"/>
                    <a:pt x="74" y="124"/>
                    <a:pt x="68" y="116"/>
                  </a:cubicBezTo>
                  <a:cubicBezTo>
                    <a:pt x="61" y="109"/>
                    <a:pt x="59" y="98"/>
                    <a:pt x="61" y="87"/>
                  </a:cubicBezTo>
                  <a:cubicBezTo>
                    <a:pt x="65" y="62"/>
                    <a:pt x="85" y="45"/>
                    <a:pt x="109" y="45"/>
                  </a:cubicBezTo>
                  <a:cubicBezTo>
                    <a:pt x="121" y="45"/>
                    <a:pt x="131" y="50"/>
                    <a:pt x="137" y="57"/>
                  </a:cubicBezTo>
                  <a:cubicBezTo>
                    <a:pt x="144" y="65"/>
                    <a:pt x="146" y="75"/>
                    <a:pt x="14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1517650" y="5875338"/>
              <a:ext cx="155575" cy="166687"/>
            </a:xfrm>
            <a:custGeom>
              <a:avLst/>
              <a:gdLst>
                <a:gd name="T0" fmla="*/ 200 w 210"/>
                <a:gd name="T1" fmla="*/ 0 h 223"/>
                <a:gd name="T2" fmla="*/ 157 w 210"/>
                <a:gd name="T3" fmla="*/ 0 h 223"/>
                <a:gd name="T4" fmla="*/ 147 w 210"/>
                <a:gd name="T5" fmla="*/ 6 h 223"/>
                <a:gd name="T6" fmla="*/ 88 w 210"/>
                <a:gd name="T7" fmla="*/ 93 h 223"/>
                <a:gd name="T8" fmla="*/ 63 w 210"/>
                <a:gd name="T9" fmla="*/ 9 h 223"/>
                <a:gd name="T10" fmla="*/ 51 w 210"/>
                <a:gd name="T11" fmla="*/ 0 h 223"/>
                <a:gd name="T12" fmla="*/ 9 w 210"/>
                <a:gd name="T13" fmla="*/ 0 h 223"/>
                <a:gd name="T14" fmla="*/ 2 w 210"/>
                <a:gd name="T15" fmla="*/ 10 h 223"/>
                <a:gd name="T16" fmla="*/ 49 w 210"/>
                <a:gd name="T17" fmla="*/ 149 h 223"/>
                <a:gd name="T18" fmla="*/ 5 w 210"/>
                <a:gd name="T19" fmla="*/ 211 h 223"/>
                <a:gd name="T20" fmla="*/ 11 w 210"/>
                <a:gd name="T21" fmla="*/ 223 h 223"/>
                <a:gd name="T22" fmla="*/ 54 w 210"/>
                <a:gd name="T23" fmla="*/ 223 h 223"/>
                <a:gd name="T24" fmla="*/ 64 w 210"/>
                <a:gd name="T25" fmla="*/ 218 h 223"/>
                <a:gd name="T26" fmla="*/ 206 w 210"/>
                <a:gd name="T27" fmla="*/ 12 h 223"/>
                <a:gd name="T28" fmla="*/ 200 w 210"/>
                <a:gd name="T2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223">
                  <a:moveTo>
                    <a:pt x="20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3" y="0"/>
                    <a:pt x="149" y="2"/>
                    <a:pt x="147" y="6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1" y="4"/>
                    <a:pt x="56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2" y="10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1" y="216"/>
                    <a:pt x="5" y="223"/>
                    <a:pt x="11" y="223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58" y="223"/>
                    <a:pt x="61" y="221"/>
                    <a:pt x="64" y="218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10" y="7"/>
                    <a:pt x="206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978025" y="5813425"/>
              <a:ext cx="71437" cy="185737"/>
            </a:xfrm>
            <a:custGeom>
              <a:avLst/>
              <a:gdLst>
                <a:gd name="T0" fmla="*/ 37 w 94"/>
                <a:gd name="T1" fmla="*/ 6 h 247"/>
                <a:gd name="T2" fmla="*/ 1 w 94"/>
                <a:gd name="T3" fmla="*/ 239 h 247"/>
                <a:gd name="T4" fmla="*/ 8 w 94"/>
                <a:gd name="T5" fmla="*/ 247 h 247"/>
                <a:gd name="T6" fmla="*/ 45 w 94"/>
                <a:gd name="T7" fmla="*/ 247 h 247"/>
                <a:gd name="T8" fmla="*/ 57 w 94"/>
                <a:gd name="T9" fmla="*/ 237 h 247"/>
                <a:gd name="T10" fmla="*/ 93 w 94"/>
                <a:gd name="T11" fmla="*/ 9 h 247"/>
                <a:gd name="T12" fmla="*/ 86 w 94"/>
                <a:gd name="T13" fmla="*/ 0 h 247"/>
                <a:gd name="T14" fmla="*/ 44 w 94"/>
                <a:gd name="T15" fmla="*/ 0 h 247"/>
                <a:gd name="T16" fmla="*/ 37 w 94"/>
                <a:gd name="T17" fmla="*/ 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47">
                  <a:moveTo>
                    <a:pt x="37" y="6"/>
                  </a:moveTo>
                  <a:cubicBezTo>
                    <a:pt x="1" y="239"/>
                    <a:pt x="1" y="239"/>
                    <a:pt x="1" y="239"/>
                  </a:cubicBezTo>
                  <a:cubicBezTo>
                    <a:pt x="0" y="243"/>
                    <a:pt x="3" y="247"/>
                    <a:pt x="8" y="247"/>
                  </a:cubicBezTo>
                  <a:cubicBezTo>
                    <a:pt x="45" y="247"/>
                    <a:pt x="45" y="247"/>
                    <a:pt x="45" y="247"/>
                  </a:cubicBezTo>
                  <a:cubicBezTo>
                    <a:pt x="51" y="247"/>
                    <a:pt x="56" y="243"/>
                    <a:pt x="57" y="237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4"/>
                    <a:pt x="90" y="0"/>
                    <a:pt x="8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1" y="0"/>
                    <a:pt x="38" y="3"/>
                    <a:pt x="3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42963" y="5748338"/>
              <a:ext cx="250825" cy="293687"/>
            </a:xfrm>
            <a:custGeom>
              <a:avLst/>
              <a:gdLst>
                <a:gd name="T0" fmla="*/ 301 w 337"/>
                <a:gd name="T1" fmla="*/ 100 h 393"/>
                <a:gd name="T2" fmla="*/ 285 w 337"/>
                <a:gd name="T3" fmla="*/ 30 h 393"/>
                <a:gd name="T4" fmla="*/ 192 w 337"/>
                <a:gd name="T5" fmla="*/ 0 h 393"/>
                <a:gd name="T6" fmla="*/ 70 w 337"/>
                <a:gd name="T7" fmla="*/ 0 h 393"/>
                <a:gd name="T8" fmla="*/ 52 w 337"/>
                <a:gd name="T9" fmla="*/ 15 h 393"/>
                <a:gd name="T10" fmla="*/ 1 w 337"/>
                <a:gd name="T11" fmla="*/ 337 h 393"/>
                <a:gd name="T12" fmla="*/ 12 w 337"/>
                <a:gd name="T13" fmla="*/ 349 h 393"/>
                <a:gd name="T14" fmla="*/ 87 w 337"/>
                <a:gd name="T15" fmla="*/ 349 h 393"/>
                <a:gd name="T16" fmla="*/ 82 w 337"/>
                <a:gd name="T17" fmla="*/ 382 h 393"/>
                <a:gd name="T18" fmla="*/ 91 w 337"/>
                <a:gd name="T19" fmla="*/ 393 h 393"/>
                <a:gd name="T20" fmla="*/ 155 w 337"/>
                <a:gd name="T21" fmla="*/ 393 h 393"/>
                <a:gd name="T22" fmla="*/ 170 w 337"/>
                <a:gd name="T23" fmla="*/ 380 h 393"/>
                <a:gd name="T24" fmla="*/ 170 w 337"/>
                <a:gd name="T25" fmla="*/ 377 h 393"/>
                <a:gd name="T26" fmla="*/ 182 w 337"/>
                <a:gd name="T27" fmla="*/ 301 h 393"/>
                <a:gd name="T28" fmla="*/ 183 w 337"/>
                <a:gd name="T29" fmla="*/ 297 h 393"/>
                <a:gd name="T30" fmla="*/ 198 w 337"/>
                <a:gd name="T31" fmla="*/ 284 h 393"/>
                <a:gd name="T32" fmla="*/ 208 w 337"/>
                <a:gd name="T33" fmla="*/ 284 h 393"/>
                <a:gd name="T34" fmla="*/ 331 w 337"/>
                <a:gd name="T35" fmla="*/ 186 h 393"/>
                <a:gd name="T36" fmla="*/ 319 w 337"/>
                <a:gd name="T37" fmla="*/ 113 h 393"/>
                <a:gd name="T38" fmla="*/ 301 w 337"/>
                <a:gd name="T39" fmla="*/ 100 h 393"/>
                <a:gd name="T40" fmla="*/ 301 w 337"/>
                <a:gd name="T41" fmla="*/ 10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93">
                  <a:moveTo>
                    <a:pt x="301" y="100"/>
                  </a:move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82" y="382"/>
                    <a:pt x="82" y="382"/>
                    <a:pt x="82" y="382"/>
                  </a:cubicBezTo>
                  <a:cubicBezTo>
                    <a:pt x="81" y="388"/>
                    <a:pt x="85" y="393"/>
                    <a:pt x="91" y="393"/>
                  </a:cubicBezTo>
                  <a:cubicBezTo>
                    <a:pt x="155" y="393"/>
                    <a:pt x="155" y="393"/>
                    <a:pt x="155" y="393"/>
                  </a:cubicBezTo>
                  <a:cubicBezTo>
                    <a:pt x="162" y="393"/>
                    <a:pt x="168" y="387"/>
                    <a:pt x="170" y="380"/>
                  </a:cubicBezTo>
                  <a:cubicBezTo>
                    <a:pt x="170" y="377"/>
                    <a:pt x="170" y="377"/>
                    <a:pt x="170" y="377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83" y="297"/>
                    <a:pt x="183" y="297"/>
                    <a:pt x="183" y="297"/>
                  </a:cubicBezTo>
                  <a:cubicBezTo>
                    <a:pt x="184" y="289"/>
                    <a:pt x="191" y="284"/>
                    <a:pt x="198" y="284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69" y="284"/>
                    <a:pt x="317" y="259"/>
                    <a:pt x="331" y="186"/>
                  </a:cubicBezTo>
                  <a:cubicBezTo>
                    <a:pt x="337" y="156"/>
                    <a:pt x="334" y="131"/>
                    <a:pt x="319" y="113"/>
                  </a:cubicBezTo>
                  <a:cubicBezTo>
                    <a:pt x="314" y="108"/>
                    <a:pt x="308" y="104"/>
                    <a:pt x="301" y="100"/>
                  </a:cubicBezTo>
                  <a:cubicBezTo>
                    <a:pt x="301" y="100"/>
                    <a:pt x="301" y="100"/>
                    <a:pt x="301" y="100"/>
                  </a:cubicBezTo>
                </a:path>
              </a:pathLst>
            </a:custGeom>
            <a:solidFill>
              <a:srgbClr val="FFFFFF">
                <a:alpha val="6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842963" y="5748338"/>
              <a:ext cx="227012" cy="260350"/>
            </a:xfrm>
            <a:custGeom>
              <a:avLst/>
              <a:gdLst>
                <a:gd name="T0" fmla="*/ 301 w 306"/>
                <a:gd name="T1" fmla="*/ 100 h 349"/>
                <a:gd name="T2" fmla="*/ 285 w 306"/>
                <a:gd name="T3" fmla="*/ 30 h 349"/>
                <a:gd name="T4" fmla="*/ 192 w 306"/>
                <a:gd name="T5" fmla="*/ 0 h 349"/>
                <a:gd name="T6" fmla="*/ 70 w 306"/>
                <a:gd name="T7" fmla="*/ 0 h 349"/>
                <a:gd name="T8" fmla="*/ 52 w 306"/>
                <a:gd name="T9" fmla="*/ 15 h 349"/>
                <a:gd name="T10" fmla="*/ 1 w 306"/>
                <a:gd name="T11" fmla="*/ 337 h 349"/>
                <a:gd name="T12" fmla="*/ 12 w 306"/>
                <a:gd name="T13" fmla="*/ 349 h 349"/>
                <a:gd name="T14" fmla="*/ 87 w 306"/>
                <a:gd name="T15" fmla="*/ 349 h 349"/>
                <a:gd name="T16" fmla="*/ 106 w 306"/>
                <a:gd name="T17" fmla="*/ 229 h 349"/>
                <a:gd name="T18" fmla="*/ 106 w 306"/>
                <a:gd name="T19" fmla="*/ 233 h 349"/>
                <a:gd name="T20" fmla="*/ 123 w 306"/>
                <a:gd name="T21" fmla="*/ 218 h 349"/>
                <a:gd name="T22" fmla="*/ 159 w 306"/>
                <a:gd name="T23" fmla="*/ 218 h 349"/>
                <a:gd name="T24" fmla="*/ 300 w 306"/>
                <a:gd name="T25" fmla="*/ 107 h 349"/>
                <a:gd name="T26" fmla="*/ 301 w 306"/>
                <a:gd name="T27" fmla="*/ 1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49">
                  <a:moveTo>
                    <a:pt x="301" y="100"/>
                  </a:move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106" y="229"/>
                    <a:pt x="106" y="229"/>
                    <a:pt x="106" y="229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14" y="218"/>
                    <a:pt x="123" y="218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229" y="218"/>
                    <a:pt x="284" y="190"/>
                    <a:pt x="300" y="107"/>
                  </a:cubicBezTo>
                  <a:cubicBezTo>
                    <a:pt x="301" y="105"/>
                    <a:pt x="301" y="102"/>
                    <a:pt x="301" y="100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842963" y="5748338"/>
              <a:ext cx="227012" cy="260350"/>
            </a:xfrm>
            <a:custGeom>
              <a:avLst/>
              <a:gdLst>
                <a:gd name="T0" fmla="*/ 126 w 306"/>
                <a:gd name="T1" fmla="*/ 100 h 349"/>
                <a:gd name="T2" fmla="*/ 135 w 306"/>
                <a:gd name="T3" fmla="*/ 89 h 349"/>
                <a:gd name="T4" fmla="*/ 142 w 306"/>
                <a:gd name="T5" fmla="*/ 87 h 349"/>
                <a:gd name="T6" fmla="*/ 237 w 306"/>
                <a:gd name="T7" fmla="*/ 87 h 349"/>
                <a:gd name="T8" fmla="*/ 269 w 306"/>
                <a:gd name="T9" fmla="*/ 90 h 349"/>
                <a:gd name="T10" fmla="*/ 277 w 306"/>
                <a:gd name="T11" fmla="*/ 91 h 349"/>
                <a:gd name="T12" fmla="*/ 284 w 306"/>
                <a:gd name="T13" fmla="*/ 93 h 349"/>
                <a:gd name="T14" fmla="*/ 288 w 306"/>
                <a:gd name="T15" fmla="*/ 94 h 349"/>
                <a:gd name="T16" fmla="*/ 301 w 306"/>
                <a:gd name="T17" fmla="*/ 100 h 349"/>
                <a:gd name="T18" fmla="*/ 285 w 306"/>
                <a:gd name="T19" fmla="*/ 30 h 349"/>
                <a:gd name="T20" fmla="*/ 192 w 306"/>
                <a:gd name="T21" fmla="*/ 0 h 349"/>
                <a:gd name="T22" fmla="*/ 70 w 306"/>
                <a:gd name="T23" fmla="*/ 0 h 349"/>
                <a:gd name="T24" fmla="*/ 52 w 306"/>
                <a:gd name="T25" fmla="*/ 15 h 349"/>
                <a:gd name="T26" fmla="*/ 1 w 306"/>
                <a:gd name="T27" fmla="*/ 337 h 349"/>
                <a:gd name="T28" fmla="*/ 12 w 306"/>
                <a:gd name="T29" fmla="*/ 349 h 349"/>
                <a:gd name="T30" fmla="*/ 87 w 306"/>
                <a:gd name="T31" fmla="*/ 349 h 349"/>
                <a:gd name="T32" fmla="*/ 106 w 306"/>
                <a:gd name="T33" fmla="*/ 229 h 349"/>
                <a:gd name="T34" fmla="*/ 126 w 306"/>
                <a:gd name="T35" fmla="*/ 1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49">
                  <a:moveTo>
                    <a:pt x="126" y="100"/>
                  </a:moveTo>
                  <a:cubicBezTo>
                    <a:pt x="127" y="95"/>
                    <a:pt x="131" y="91"/>
                    <a:pt x="135" y="89"/>
                  </a:cubicBezTo>
                  <a:cubicBezTo>
                    <a:pt x="137" y="88"/>
                    <a:pt x="139" y="87"/>
                    <a:pt x="142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49" y="87"/>
                    <a:pt x="259" y="88"/>
                    <a:pt x="269" y="90"/>
                  </a:cubicBezTo>
                  <a:cubicBezTo>
                    <a:pt x="272" y="90"/>
                    <a:pt x="274" y="91"/>
                    <a:pt x="277" y="91"/>
                  </a:cubicBezTo>
                  <a:cubicBezTo>
                    <a:pt x="279" y="92"/>
                    <a:pt x="282" y="92"/>
                    <a:pt x="284" y="93"/>
                  </a:cubicBezTo>
                  <a:cubicBezTo>
                    <a:pt x="286" y="94"/>
                    <a:pt x="287" y="94"/>
                    <a:pt x="288" y="94"/>
                  </a:cubicBezTo>
                  <a:cubicBezTo>
                    <a:pt x="293" y="96"/>
                    <a:pt x="297" y="98"/>
                    <a:pt x="301" y="100"/>
                  </a:cubicBez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106" y="229"/>
                    <a:pt x="106" y="229"/>
                    <a:pt x="106" y="229"/>
                  </a:cubicBezTo>
                  <a:lnTo>
                    <a:pt x="12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9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1619452"/>
            <a:ext cx="3575304" cy="2112264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PayPal Inc. Confidential and proprietary.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707-6B01-4E28-B52C-5F626EA6C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4825" y="1530349"/>
            <a:ext cx="356616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98672" y="1524000"/>
            <a:ext cx="0" cy="42976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190275" y="1528762"/>
            <a:ext cx="5495544" cy="48280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1500"/>
              </a:spcBef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21" y="6353176"/>
            <a:ext cx="1007178" cy="2457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" y="6784848"/>
            <a:ext cx="12188952" cy="73152"/>
          </a:xfrm>
          <a:prstGeom prst="rect">
            <a:avLst/>
          </a:prstGeom>
          <a:gradFill flip="none" rotWithShape="1">
            <a:gsLst>
              <a:gs pos="0">
                <a:srgbClr val="0092D4"/>
              </a:gs>
              <a:gs pos="89000">
                <a:srgbClr val="00318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" y="6784848"/>
            <a:ext cx="12188952" cy="73152"/>
          </a:xfrm>
          <a:prstGeom prst="rect">
            <a:avLst/>
          </a:prstGeom>
          <a:gradFill flip="none" rotWithShape="1">
            <a:gsLst>
              <a:gs pos="0">
                <a:srgbClr val="0092D4"/>
              </a:gs>
              <a:gs pos="89000">
                <a:srgbClr val="00318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 sz="1600">
                <a:solidFill>
                  <a:schemeClr val="accent1"/>
                </a:solidFill>
              </a:defRPr>
            </a:lvl1pPr>
            <a:lvl2pPr marL="287338" indent="-2286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514350" indent="-2286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739775" indent="-2286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974725" indent="-2286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4566" y="6356350"/>
            <a:ext cx="4114800" cy="311150"/>
          </a:xfr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© 2018 </a:t>
            </a:r>
            <a:r>
              <a:rPr lang="en-GB" dirty="0" err="1"/>
              <a:t>PayPal</a:t>
            </a:r>
            <a:r>
              <a:rPr lang="en-GB" dirty="0"/>
              <a:t> Inc. Confidential and proprietary.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7CF5707-6B01-4E28-B52C-5F626EA6C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3238" y="851806"/>
            <a:ext cx="11188700" cy="4794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21" y="6353176"/>
            <a:ext cx="1007178" cy="2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60" userDrawn="1">
          <p15:clr>
            <a:srgbClr val="FBAE40"/>
          </p15:clr>
        </p15:guide>
        <p15:guide id="2" orient="horz" pos="80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" y="6784848"/>
            <a:ext cx="12188952" cy="73152"/>
          </a:xfrm>
          <a:prstGeom prst="rect">
            <a:avLst/>
          </a:prstGeom>
          <a:gradFill flip="none" rotWithShape="1">
            <a:gsLst>
              <a:gs pos="0">
                <a:srgbClr val="0092D4"/>
              </a:gs>
              <a:gs pos="89000">
                <a:srgbClr val="00318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27050"/>
            <a:ext cx="11187113" cy="311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4" y="2041048"/>
            <a:ext cx="5349240" cy="4296932"/>
          </a:xfrm>
        </p:spPr>
        <p:txBody>
          <a:bodyPr/>
          <a:lstStyle>
            <a:lvl1pPr marL="285750" indent="-28575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287338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2pPr>
            <a:lvl3pPr marL="514350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3pPr>
            <a:lvl4pPr marL="739775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 marL="974725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© 2018 </a:t>
            </a:r>
            <a:r>
              <a:rPr lang="en-GB" dirty="0" err="1"/>
              <a:t>PayPal</a:t>
            </a:r>
            <a:r>
              <a:rPr lang="en-GB" dirty="0"/>
              <a:t> Inc. Confidential and proprietary.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7CF5707-6B01-4E28-B52C-5F626EA6C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3238" y="1680415"/>
            <a:ext cx="5349240" cy="4794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342697" y="2041048"/>
            <a:ext cx="5349240" cy="4296932"/>
          </a:xfrm>
        </p:spPr>
        <p:txBody>
          <a:bodyPr/>
          <a:lstStyle>
            <a:lvl1pPr marL="285750" indent="-28575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287338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2pPr>
            <a:lvl3pPr marL="514350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3pPr>
            <a:lvl4pPr marL="739775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 marL="974725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342697" y="1680415"/>
            <a:ext cx="5349240" cy="4794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03238" y="851806"/>
            <a:ext cx="11188700" cy="4794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21" y="6353176"/>
            <a:ext cx="1007178" cy="2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60">
          <p15:clr>
            <a:srgbClr val="FBAE40"/>
          </p15:clr>
        </p15:guide>
        <p15:guide id="2" orient="horz" pos="80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Im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972175" y="0"/>
            <a:ext cx="6219825" cy="6781800"/>
          </a:xfrm>
        </p:spPr>
        <p:txBody>
          <a:bodyPr tIns="3657600" anchor="t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527050"/>
            <a:ext cx="5221306" cy="3111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© 2018 </a:t>
            </a:r>
            <a:r>
              <a:rPr lang="en-GB" dirty="0" err="1"/>
              <a:t>PayPal</a:t>
            </a:r>
            <a:r>
              <a:rPr lang="en-GB" dirty="0"/>
              <a:t> Inc. Confidential and proprietary.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F5707-6B01-4E28-B52C-5F626EA6C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3238" y="851806"/>
            <a:ext cx="5221307" cy="4794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524" y="6784848"/>
            <a:ext cx="12188952" cy="73152"/>
          </a:xfrm>
          <a:prstGeom prst="rect">
            <a:avLst/>
          </a:prstGeom>
          <a:gradFill flip="none" rotWithShape="1">
            <a:gsLst>
              <a:gs pos="0">
                <a:srgbClr val="0092D4"/>
              </a:gs>
              <a:gs pos="89000">
                <a:srgbClr val="00318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4824" y="1528762"/>
            <a:ext cx="5220567" cy="4824413"/>
          </a:xfrm>
        </p:spPr>
        <p:txBody>
          <a:bodyPr/>
          <a:lstStyle>
            <a:lvl1pPr marL="285750" indent="-285750"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514350" indent="-228600"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bg2">
                    <a:lumMod val="75000"/>
                  </a:schemeClr>
                </a:solidFill>
              </a:defRPr>
            </a:lvl2pPr>
            <a:lvl3pPr marL="742950" indent="-228600">
              <a:spcBef>
                <a:spcPts val="300"/>
              </a:spcBef>
              <a:spcAft>
                <a:spcPts val="600"/>
              </a:spcAft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 marL="971550" indent="-228600">
              <a:spcBef>
                <a:spcPts val="300"/>
              </a:spcBef>
              <a:spcAft>
                <a:spcPts val="600"/>
              </a:spcAft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 marL="1200150" indent="-228600">
              <a:spcBef>
                <a:spcPts val="300"/>
              </a:spcBef>
              <a:spcAft>
                <a:spcPts val="600"/>
              </a:spcAft>
              <a:defRPr sz="12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21" y="6353176"/>
            <a:ext cx="1007178" cy="2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80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8000">
                <a:srgbClr val="1946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62863" y="2659761"/>
            <a:ext cx="874580" cy="1024033"/>
            <a:chOff x="6589712" y="1914525"/>
            <a:chExt cx="870431" cy="1019175"/>
          </a:xfrm>
        </p:grpSpPr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6589712" y="1914525"/>
              <a:ext cx="870431" cy="1019175"/>
            </a:xfrm>
            <a:custGeom>
              <a:avLst/>
              <a:gdLst>
                <a:gd name="T0" fmla="*/ 301 w 337"/>
                <a:gd name="T1" fmla="*/ 100 h 393"/>
                <a:gd name="T2" fmla="*/ 285 w 337"/>
                <a:gd name="T3" fmla="*/ 30 h 393"/>
                <a:gd name="T4" fmla="*/ 192 w 337"/>
                <a:gd name="T5" fmla="*/ 0 h 393"/>
                <a:gd name="T6" fmla="*/ 70 w 337"/>
                <a:gd name="T7" fmla="*/ 0 h 393"/>
                <a:gd name="T8" fmla="*/ 52 w 337"/>
                <a:gd name="T9" fmla="*/ 15 h 393"/>
                <a:gd name="T10" fmla="*/ 1 w 337"/>
                <a:gd name="T11" fmla="*/ 337 h 393"/>
                <a:gd name="T12" fmla="*/ 12 w 337"/>
                <a:gd name="T13" fmla="*/ 349 h 393"/>
                <a:gd name="T14" fmla="*/ 87 w 337"/>
                <a:gd name="T15" fmla="*/ 349 h 393"/>
                <a:gd name="T16" fmla="*/ 82 w 337"/>
                <a:gd name="T17" fmla="*/ 382 h 393"/>
                <a:gd name="T18" fmla="*/ 91 w 337"/>
                <a:gd name="T19" fmla="*/ 393 h 393"/>
                <a:gd name="T20" fmla="*/ 155 w 337"/>
                <a:gd name="T21" fmla="*/ 393 h 393"/>
                <a:gd name="T22" fmla="*/ 170 w 337"/>
                <a:gd name="T23" fmla="*/ 380 h 393"/>
                <a:gd name="T24" fmla="*/ 170 w 337"/>
                <a:gd name="T25" fmla="*/ 377 h 393"/>
                <a:gd name="T26" fmla="*/ 182 w 337"/>
                <a:gd name="T27" fmla="*/ 301 h 393"/>
                <a:gd name="T28" fmla="*/ 183 w 337"/>
                <a:gd name="T29" fmla="*/ 297 h 393"/>
                <a:gd name="T30" fmla="*/ 198 w 337"/>
                <a:gd name="T31" fmla="*/ 284 h 393"/>
                <a:gd name="T32" fmla="*/ 208 w 337"/>
                <a:gd name="T33" fmla="*/ 284 h 393"/>
                <a:gd name="T34" fmla="*/ 331 w 337"/>
                <a:gd name="T35" fmla="*/ 186 h 393"/>
                <a:gd name="T36" fmla="*/ 319 w 337"/>
                <a:gd name="T37" fmla="*/ 113 h 393"/>
                <a:gd name="T38" fmla="*/ 301 w 337"/>
                <a:gd name="T39" fmla="*/ 100 h 393"/>
                <a:gd name="T40" fmla="*/ 301 w 337"/>
                <a:gd name="T41" fmla="*/ 10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93">
                  <a:moveTo>
                    <a:pt x="301" y="100"/>
                  </a:move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82" y="382"/>
                    <a:pt x="82" y="382"/>
                    <a:pt x="82" y="382"/>
                  </a:cubicBezTo>
                  <a:cubicBezTo>
                    <a:pt x="81" y="388"/>
                    <a:pt x="85" y="393"/>
                    <a:pt x="91" y="393"/>
                  </a:cubicBezTo>
                  <a:cubicBezTo>
                    <a:pt x="155" y="393"/>
                    <a:pt x="155" y="393"/>
                    <a:pt x="155" y="393"/>
                  </a:cubicBezTo>
                  <a:cubicBezTo>
                    <a:pt x="162" y="393"/>
                    <a:pt x="168" y="387"/>
                    <a:pt x="170" y="380"/>
                  </a:cubicBezTo>
                  <a:cubicBezTo>
                    <a:pt x="170" y="377"/>
                    <a:pt x="170" y="377"/>
                    <a:pt x="170" y="377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83" y="297"/>
                    <a:pt x="183" y="297"/>
                    <a:pt x="183" y="297"/>
                  </a:cubicBezTo>
                  <a:cubicBezTo>
                    <a:pt x="184" y="289"/>
                    <a:pt x="191" y="284"/>
                    <a:pt x="198" y="284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69" y="284"/>
                    <a:pt x="317" y="259"/>
                    <a:pt x="331" y="186"/>
                  </a:cubicBezTo>
                  <a:cubicBezTo>
                    <a:pt x="337" y="156"/>
                    <a:pt x="334" y="131"/>
                    <a:pt x="319" y="113"/>
                  </a:cubicBezTo>
                  <a:cubicBezTo>
                    <a:pt x="314" y="108"/>
                    <a:pt x="308" y="104"/>
                    <a:pt x="301" y="100"/>
                  </a:cubicBezTo>
                  <a:cubicBezTo>
                    <a:pt x="301" y="100"/>
                    <a:pt x="301" y="100"/>
                    <a:pt x="301" y="100"/>
                  </a:cubicBezTo>
                </a:path>
              </a:pathLst>
            </a:custGeom>
            <a:solidFill>
              <a:srgbClr val="FFFFFF">
                <a:alpha val="6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 userDrawn="1"/>
          </p:nvSpPr>
          <p:spPr bwMode="auto">
            <a:xfrm>
              <a:off x="6589712" y="1914525"/>
              <a:ext cx="787793" cy="903486"/>
            </a:xfrm>
            <a:custGeom>
              <a:avLst/>
              <a:gdLst>
                <a:gd name="T0" fmla="*/ 301 w 306"/>
                <a:gd name="T1" fmla="*/ 100 h 349"/>
                <a:gd name="T2" fmla="*/ 285 w 306"/>
                <a:gd name="T3" fmla="*/ 30 h 349"/>
                <a:gd name="T4" fmla="*/ 192 w 306"/>
                <a:gd name="T5" fmla="*/ 0 h 349"/>
                <a:gd name="T6" fmla="*/ 70 w 306"/>
                <a:gd name="T7" fmla="*/ 0 h 349"/>
                <a:gd name="T8" fmla="*/ 52 w 306"/>
                <a:gd name="T9" fmla="*/ 15 h 349"/>
                <a:gd name="T10" fmla="*/ 1 w 306"/>
                <a:gd name="T11" fmla="*/ 337 h 349"/>
                <a:gd name="T12" fmla="*/ 12 w 306"/>
                <a:gd name="T13" fmla="*/ 349 h 349"/>
                <a:gd name="T14" fmla="*/ 87 w 306"/>
                <a:gd name="T15" fmla="*/ 349 h 349"/>
                <a:gd name="T16" fmla="*/ 106 w 306"/>
                <a:gd name="T17" fmla="*/ 229 h 349"/>
                <a:gd name="T18" fmla="*/ 106 w 306"/>
                <a:gd name="T19" fmla="*/ 233 h 349"/>
                <a:gd name="T20" fmla="*/ 123 w 306"/>
                <a:gd name="T21" fmla="*/ 218 h 349"/>
                <a:gd name="T22" fmla="*/ 159 w 306"/>
                <a:gd name="T23" fmla="*/ 218 h 349"/>
                <a:gd name="T24" fmla="*/ 300 w 306"/>
                <a:gd name="T25" fmla="*/ 107 h 349"/>
                <a:gd name="T26" fmla="*/ 301 w 306"/>
                <a:gd name="T27" fmla="*/ 1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49">
                  <a:moveTo>
                    <a:pt x="301" y="100"/>
                  </a:move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106" y="229"/>
                    <a:pt x="106" y="229"/>
                    <a:pt x="106" y="229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14" y="218"/>
                    <a:pt x="123" y="218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229" y="218"/>
                    <a:pt x="284" y="190"/>
                    <a:pt x="300" y="107"/>
                  </a:cubicBezTo>
                  <a:cubicBezTo>
                    <a:pt x="301" y="105"/>
                    <a:pt x="301" y="102"/>
                    <a:pt x="301" y="100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6589712" y="1914525"/>
              <a:ext cx="787793" cy="903486"/>
            </a:xfrm>
            <a:custGeom>
              <a:avLst/>
              <a:gdLst>
                <a:gd name="T0" fmla="*/ 126 w 306"/>
                <a:gd name="T1" fmla="*/ 100 h 349"/>
                <a:gd name="T2" fmla="*/ 135 w 306"/>
                <a:gd name="T3" fmla="*/ 89 h 349"/>
                <a:gd name="T4" fmla="*/ 142 w 306"/>
                <a:gd name="T5" fmla="*/ 87 h 349"/>
                <a:gd name="T6" fmla="*/ 237 w 306"/>
                <a:gd name="T7" fmla="*/ 87 h 349"/>
                <a:gd name="T8" fmla="*/ 269 w 306"/>
                <a:gd name="T9" fmla="*/ 90 h 349"/>
                <a:gd name="T10" fmla="*/ 277 w 306"/>
                <a:gd name="T11" fmla="*/ 91 h 349"/>
                <a:gd name="T12" fmla="*/ 284 w 306"/>
                <a:gd name="T13" fmla="*/ 93 h 349"/>
                <a:gd name="T14" fmla="*/ 288 w 306"/>
                <a:gd name="T15" fmla="*/ 94 h 349"/>
                <a:gd name="T16" fmla="*/ 301 w 306"/>
                <a:gd name="T17" fmla="*/ 100 h 349"/>
                <a:gd name="T18" fmla="*/ 285 w 306"/>
                <a:gd name="T19" fmla="*/ 30 h 349"/>
                <a:gd name="T20" fmla="*/ 192 w 306"/>
                <a:gd name="T21" fmla="*/ 0 h 349"/>
                <a:gd name="T22" fmla="*/ 70 w 306"/>
                <a:gd name="T23" fmla="*/ 0 h 349"/>
                <a:gd name="T24" fmla="*/ 52 w 306"/>
                <a:gd name="T25" fmla="*/ 15 h 349"/>
                <a:gd name="T26" fmla="*/ 1 w 306"/>
                <a:gd name="T27" fmla="*/ 337 h 349"/>
                <a:gd name="T28" fmla="*/ 12 w 306"/>
                <a:gd name="T29" fmla="*/ 349 h 349"/>
                <a:gd name="T30" fmla="*/ 87 w 306"/>
                <a:gd name="T31" fmla="*/ 349 h 349"/>
                <a:gd name="T32" fmla="*/ 106 w 306"/>
                <a:gd name="T33" fmla="*/ 229 h 349"/>
                <a:gd name="T34" fmla="*/ 126 w 306"/>
                <a:gd name="T35" fmla="*/ 1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49">
                  <a:moveTo>
                    <a:pt x="126" y="100"/>
                  </a:moveTo>
                  <a:cubicBezTo>
                    <a:pt x="127" y="95"/>
                    <a:pt x="131" y="91"/>
                    <a:pt x="135" y="89"/>
                  </a:cubicBezTo>
                  <a:cubicBezTo>
                    <a:pt x="137" y="88"/>
                    <a:pt x="139" y="87"/>
                    <a:pt x="142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49" y="87"/>
                    <a:pt x="259" y="88"/>
                    <a:pt x="269" y="90"/>
                  </a:cubicBezTo>
                  <a:cubicBezTo>
                    <a:pt x="272" y="90"/>
                    <a:pt x="274" y="91"/>
                    <a:pt x="277" y="91"/>
                  </a:cubicBezTo>
                  <a:cubicBezTo>
                    <a:pt x="279" y="92"/>
                    <a:pt x="282" y="92"/>
                    <a:pt x="284" y="93"/>
                  </a:cubicBezTo>
                  <a:cubicBezTo>
                    <a:pt x="286" y="94"/>
                    <a:pt x="287" y="94"/>
                    <a:pt x="288" y="94"/>
                  </a:cubicBezTo>
                  <a:cubicBezTo>
                    <a:pt x="293" y="96"/>
                    <a:pt x="297" y="98"/>
                    <a:pt x="301" y="100"/>
                  </a:cubicBezTo>
                  <a:cubicBezTo>
                    <a:pt x="306" y="69"/>
                    <a:pt x="301" y="49"/>
                    <a:pt x="285" y="30"/>
                  </a:cubicBezTo>
                  <a:cubicBezTo>
                    <a:pt x="267" y="9"/>
                    <a:pt x="234" y="0"/>
                    <a:pt x="19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6"/>
                    <a:pt x="52" y="15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0" y="344"/>
                    <a:pt x="5" y="349"/>
                    <a:pt x="12" y="349"/>
                  </a:cubicBezTo>
                  <a:cubicBezTo>
                    <a:pt x="87" y="349"/>
                    <a:pt x="87" y="349"/>
                    <a:pt x="87" y="349"/>
                  </a:cubicBezTo>
                  <a:cubicBezTo>
                    <a:pt x="106" y="229"/>
                    <a:pt x="106" y="229"/>
                    <a:pt x="106" y="229"/>
                  </a:cubicBezTo>
                  <a:lnTo>
                    <a:pt x="12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ayPal Sans Big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1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972175" y="0"/>
            <a:ext cx="6219825" cy="6781800"/>
          </a:xfrm>
        </p:spPr>
        <p:txBody>
          <a:bodyPr tIns="3657600" anchor="t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527050"/>
            <a:ext cx="5221306" cy="3111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>
                <a:latin typeface="PayPal Sans Big Medium" pitchFamily="34" charset="0"/>
              </a:rPr>
              <a:t>© 2018 </a:t>
            </a:r>
            <a:r>
              <a:rPr lang="en-GB" dirty="0" err="1">
                <a:latin typeface="PayPal Sans Big Medium" pitchFamily="34" charset="0"/>
              </a:rPr>
              <a:t>PayPal</a:t>
            </a:r>
            <a:r>
              <a:rPr lang="en-GB" dirty="0">
                <a:latin typeface="PayPal Sans Big Medium" pitchFamily="34" charset="0"/>
              </a:rPr>
              <a:t> Inc. Confidential and proprietary.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F5707-6B01-4E28-B52C-5F626EA6C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3238" y="851806"/>
            <a:ext cx="5221307" cy="4794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524" y="6784848"/>
            <a:ext cx="12188952" cy="73152"/>
          </a:xfrm>
          <a:prstGeom prst="rect">
            <a:avLst/>
          </a:prstGeom>
          <a:gradFill flip="none" rotWithShape="1">
            <a:gsLst>
              <a:gs pos="0">
                <a:srgbClr val="0092D4"/>
              </a:gs>
              <a:gs pos="89000">
                <a:srgbClr val="00318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yPal Sans Big Medium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4824" y="1528762"/>
            <a:ext cx="5220567" cy="4824413"/>
          </a:xfrm>
        </p:spPr>
        <p:txBody>
          <a:bodyPr/>
          <a:lstStyle>
            <a:lvl1pPr marL="285750" indent="-285750"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514350" indent="-228600">
              <a:defRPr sz="1400">
                <a:solidFill>
                  <a:schemeClr val="bg2">
                    <a:lumMod val="75000"/>
                  </a:schemeClr>
                </a:solidFill>
              </a:defRPr>
            </a:lvl2pPr>
            <a:lvl3pPr marL="742950" indent="-228600"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 marL="971550" indent="-228600"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 marL="1200150" indent="-228600">
              <a:defRPr sz="12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21" y="6353176"/>
            <a:ext cx="1007178" cy="2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80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4" y="527050"/>
            <a:ext cx="11187113" cy="3111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4" y="1528762"/>
            <a:ext cx="11187114" cy="482441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7618" y="6356350"/>
            <a:ext cx="879763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80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4566" y="6356350"/>
            <a:ext cx="4114800" cy="3111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2">
                    <a:lumMod val="60000"/>
                    <a:lumOff val="40000"/>
                  </a:schemeClr>
                </a:solidFill>
                <a:latin typeface="PayPal Sans Big Medium" pitchFamily="34" charset="0"/>
              </a:defRPr>
            </a:lvl1pPr>
          </a:lstStyle>
          <a:p>
            <a:r>
              <a:rPr lang="en-US" dirty="0"/>
              <a:t>© 2018 PayPal Inc. Confidential and proprietary.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650" y="6356350"/>
            <a:ext cx="527050" cy="2920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0">
                <a:solidFill>
                  <a:schemeClr val="tx2">
                    <a:lumMod val="60000"/>
                    <a:lumOff val="40000"/>
                  </a:schemeClr>
                </a:solidFill>
                <a:latin typeface="PayPal Sans Big Medium" pitchFamily="34" charset="0"/>
              </a:defRPr>
            </a:lvl1pPr>
          </a:lstStyle>
          <a:p>
            <a:fld id="{07CF5707-6B01-4E28-B52C-5F626EA6C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0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77" r:id="rId3"/>
    <p:sldLayoutId id="2147483650" r:id="rId4"/>
    <p:sldLayoutId id="2147483772" r:id="rId5"/>
    <p:sldLayoutId id="2147483702" r:id="rId6"/>
    <p:sldLayoutId id="2147483775" r:id="rId7"/>
    <p:sldLayoutId id="214748377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accent1"/>
          </a:solidFill>
          <a:latin typeface="PayPal Sans Big Medium" pitchFamily="34" charset="0"/>
          <a:ea typeface="+mn-ea"/>
          <a:cs typeface="+mn-cs"/>
        </a:defRPr>
      </a:lvl1pPr>
      <a:lvl2pPr marL="287338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</a:schemeClr>
          </a:solidFill>
          <a:latin typeface="PayPal Sans Big Medium" pitchFamily="34" charset="0"/>
          <a:ea typeface="+mn-ea"/>
          <a:cs typeface="+mn-cs"/>
        </a:defRPr>
      </a:lvl2pPr>
      <a:lvl3pPr marL="51435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bg2">
              <a:lumMod val="75000"/>
            </a:schemeClr>
          </a:solidFill>
          <a:latin typeface="PayPal Sans Big Medium" pitchFamily="34" charset="0"/>
          <a:ea typeface="+mn-ea"/>
          <a:cs typeface="+mn-cs"/>
        </a:defRPr>
      </a:lvl3pPr>
      <a:lvl4pPr marL="739775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bg2">
              <a:lumMod val="75000"/>
            </a:schemeClr>
          </a:solidFill>
          <a:latin typeface="PayPal Sans Big Medium" pitchFamily="34" charset="0"/>
          <a:ea typeface="+mn-ea"/>
          <a:cs typeface="+mn-cs"/>
        </a:defRPr>
      </a:lvl4pPr>
      <a:lvl5pPr marL="974725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bg2">
              <a:lumMod val="75000"/>
            </a:schemeClr>
          </a:solidFill>
          <a:latin typeface="PayPal Sans Big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17" userDrawn="1">
          <p15:clr>
            <a:srgbClr val="F26B43"/>
          </p15:clr>
        </p15:guide>
        <p15:guide id="2" pos="7365" userDrawn="1">
          <p15:clr>
            <a:srgbClr val="F26B43"/>
          </p15:clr>
        </p15:guide>
        <p15:guide id="3" orient="horz" pos="4002" userDrawn="1">
          <p15:clr>
            <a:srgbClr val="F26B43"/>
          </p15:clr>
        </p15:guide>
        <p15:guide id="6" orient="horz" pos="3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37.gif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10.xml"/><Relationship Id="rId1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Relationship Id="rId9" Type="http://schemas.openxmlformats.org/officeDocument/2006/relationships/chart" Target="../charts/chart8.xml"/><Relationship Id="rId10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6" Type="http://schemas.openxmlformats.org/officeDocument/2006/relationships/chart" Target="../charts/chart14.xml"/><Relationship Id="rId7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5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65.svg"/><Relationship Id="rId13" Type="http://schemas.openxmlformats.org/officeDocument/2006/relationships/image" Target="../media/image56.png"/><Relationship Id="rId14" Type="http://schemas.openxmlformats.org/officeDocument/2006/relationships/image" Target="../media/image67.svg"/><Relationship Id="rId15" Type="http://schemas.openxmlformats.org/officeDocument/2006/relationships/image" Target="../media/image57.png"/><Relationship Id="rId16" Type="http://schemas.openxmlformats.org/officeDocument/2006/relationships/image" Target="../media/image69.svg"/><Relationship Id="rId17" Type="http://schemas.openxmlformats.org/officeDocument/2006/relationships/image" Target="../media/image58.png"/><Relationship Id="rId18" Type="http://schemas.openxmlformats.org/officeDocument/2006/relationships/image" Target="../media/image71.sv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Relationship Id="rId4" Type="http://schemas.openxmlformats.org/officeDocument/2006/relationships/image" Target="../media/image57.svg"/><Relationship Id="rId5" Type="http://schemas.openxmlformats.org/officeDocument/2006/relationships/image" Target="../media/image52.png"/><Relationship Id="rId6" Type="http://schemas.openxmlformats.org/officeDocument/2006/relationships/image" Target="../media/image59.svg"/><Relationship Id="rId7" Type="http://schemas.openxmlformats.org/officeDocument/2006/relationships/image" Target="../media/image53.png"/><Relationship Id="rId8" Type="http://schemas.openxmlformats.org/officeDocument/2006/relationships/image" Target="../media/image61.svg"/><Relationship Id="rId9" Type="http://schemas.openxmlformats.org/officeDocument/2006/relationships/image" Target="../media/image54.png"/><Relationship Id="rId10" Type="http://schemas.openxmlformats.org/officeDocument/2006/relationships/image" Target="../media/image63.sv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79.svg"/><Relationship Id="rId13" Type="http://schemas.openxmlformats.org/officeDocument/2006/relationships/image" Target="../media/image63.png"/><Relationship Id="rId14" Type="http://schemas.openxmlformats.org/officeDocument/2006/relationships/image" Target="../media/image81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Relationship Id="rId4" Type="http://schemas.openxmlformats.org/officeDocument/2006/relationships/image" Target="../media/image72.svg"/><Relationship Id="rId5" Type="http://schemas.openxmlformats.org/officeDocument/2006/relationships/image" Target="../media/image59.png"/><Relationship Id="rId6" Type="http://schemas.openxmlformats.org/officeDocument/2006/relationships/image" Target="../media/image74.svg"/><Relationship Id="rId7" Type="http://schemas.openxmlformats.org/officeDocument/2006/relationships/image" Target="../media/image60.png"/><Relationship Id="rId8" Type="http://schemas.openxmlformats.org/officeDocument/2006/relationships/image" Target="../media/image76.svg"/><Relationship Id="rId9" Type="http://schemas.openxmlformats.org/officeDocument/2006/relationships/image" Target="../media/image47.png"/><Relationship Id="rId10" Type="http://schemas.openxmlformats.org/officeDocument/2006/relationships/image" Target="../media/image6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83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jpg"/><Relationship Id="rId15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google.com/url?sa=i&amp;rct=j&amp;q=&amp;esrc=s&amp;source=images&amp;cd=&amp;ved=2ahUKEwiNhK2RxKLdAhUrJDQIHYILCgIQjRx6BAgBEAU&amp;url=https://www.unixmen.com/setup-apache-hadoop-centos/&amp;psig=AOvVaw2NUb-bMH2i0jLiE9rcPKOo&amp;ust=1536191149414257" TargetMode="External"/><Relationship Id="rId20" Type="http://schemas.openxmlformats.org/officeDocument/2006/relationships/image" Target="../media/image25.svg"/><Relationship Id="rId21" Type="http://schemas.openxmlformats.org/officeDocument/2006/relationships/image" Target="../media/image24.png"/><Relationship Id="rId22" Type="http://schemas.openxmlformats.org/officeDocument/2006/relationships/image" Target="../media/image27.svg"/><Relationship Id="rId23" Type="http://schemas.openxmlformats.org/officeDocument/2006/relationships/image" Target="../media/image25.png"/><Relationship Id="rId24" Type="http://schemas.openxmlformats.org/officeDocument/2006/relationships/image" Target="../media/image29.svg"/><Relationship Id="rId10" Type="http://schemas.openxmlformats.org/officeDocument/2006/relationships/image" Target="../media/image19.png"/><Relationship Id="rId11" Type="http://schemas.openxmlformats.org/officeDocument/2006/relationships/hyperlink" Target="https://www.google.com/url?sa=i&amp;rct=j&amp;q=&amp;esrc=s&amp;source=images&amp;cd=&amp;ved=2ahUKEwi11oaixKLdAhXFITQIHagxDhsQjRx6BAgBEAU&amp;url=https://en.wikipedia.org/wiki/Storm_(event_processor)&amp;psig=AOvVaw37vyVU8SdyirAvqYoYqrPT&amp;ust=1536191181962518" TargetMode="External"/><Relationship Id="rId12" Type="http://schemas.openxmlformats.org/officeDocument/2006/relationships/image" Target="../media/image20.png"/><Relationship Id="rId13" Type="http://schemas.openxmlformats.org/officeDocument/2006/relationships/image" Target="../media/image13.png"/><Relationship Id="rId14" Type="http://schemas.openxmlformats.org/officeDocument/2006/relationships/image" Target="../media/image9.png"/><Relationship Id="rId15" Type="http://schemas.openxmlformats.org/officeDocument/2006/relationships/hyperlink" Target="https://www.google.com/url?sa=i&amp;rct=j&amp;q=&amp;esrc=s&amp;source=images&amp;cd=&amp;ved=2ahUKEwiznt3LwKLdAhXHGDQIHf5wBlAQjRx6BAgBEAU&amp;url=https://docs2.outlyer.com/integrations/kafka-monitoring/&amp;psig=AOvVaw3C1U6d-zm_32CKEhaMurNP&amp;ust=1536190191655558" TargetMode="External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sv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oogle.com/url?sa=i&amp;rct=j&amp;q=&amp;esrc=s&amp;source=images&amp;cd=&amp;ved=2ahUKEwjmxuvuw6LdAhXZHTQIHRHDD9wQjRx6BAgBEAU&amp;url=https://spark.apache.org/&amp;psig=AOvVaw0g1GccKM4myYySzBO2Cc0Q&amp;ust=1536191072773254" TargetMode="External"/><Relationship Id="rId4" Type="http://schemas.openxmlformats.org/officeDocument/2006/relationships/image" Target="../media/image16.jpeg"/><Relationship Id="rId5" Type="http://schemas.openxmlformats.org/officeDocument/2006/relationships/hyperlink" Target="https://www.aerospike.com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s://www.google.com/url?sa=i&amp;rct=j&amp;q=&amp;esrc=s&amp;source=images&amp;cd=&amp;ved=2ahUKEwjKq8yGxKLdAhXeFzQIHYoKC8cQjRx6BAgBEAU&amp;url=https://www.elastic.co/brand&amp;psig=AOvVaw3QEjIVlO3wgXWQpQUM0dWD&amp;ust=1536191126771928" TargetMode="External"/><Relationship Id="rId8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57799"/>
            <a:ext cx="12284764" cy="1212352"/>
          </a:xfrm>
        </p:spPr>
        <p:txBody>
          <a:bodyPr/>
          <a:lstStyle/>
          <a:p>
            <a:r>
              <a:rPr lang="en-US" sz="4400" dirty="0"/>
              <a:t>Kafka @ PayPal:</a:t>
            </a:r>
            <a:br>
              <a:rPr lang="en-US" sz="4400" dirty="0"/>
            </a:br>
            <a:r>
              <a:rPr lang="en-US" sz="4400" dirty="0"/>
              <a:t>Enabling 400 Billion Messages a 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yPal Sans Big Medium"/>
              </a:rPr>
              <a:t>© 2018 PayPal Inc. Confidential and proprietary.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PayPal Sans Big Medium"/>
              </a:rPr>
              <a:t>Kevin Lu, Na Yang and Maulin Vasavada</a:t>
            </a:r>
          </a:p>
          <a:p>
            <a:endParaRPr lang="en-US" dirty="0">
              <a:latin typeface="PayPal Sans Big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002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7296C-E0FA-E643-9A2B-618192C1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Growth Spurt!!!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BB9342-0AC8-894C-B283-A8253693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Spurt!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2018 PayPal Inc. Confidential and proprietary.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xmlns="" id="{5701F37D-E774-CA44-BDF1-9FC434B3AA59}"/>
              </a:ext>
            </a:extLst>
          </p:cNvPr>
          <p:cNvSpPr txBox="1">
            <a:spLocks/>
          </p:cNvSpPr>
          <p:nvPr/>
        </p:nvSpPr>
        <p:spPr>
          <a:xfrm>
            <a:off x="2900269" y="4864048"/>
            <a:ext cx="1287565" cy="5817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PayPal Sans Big Medium" pitchFamily="34" charset="0"/>
                <a:ea typeface="+mn-ea"/>
                <a:cs typeface="+mn-cs"/>
              </a:defRPr>
            </a:lvl1pPr>
            <a:lvl2pPr marL="287338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2pPr>
            <a:lvl3pPr marL="51435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3pPr>
            <a:lvl4pPr marL="73977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4pPr>
            <a:lvl5pPr marL="97472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PayPal Forward" panose="020B0503020204020204" pitchFamily="34" charset="77"/>
              </a:rPr>
              <a:t>2015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PayPal Forward" panose="020B0503020204020204" pitchFamily="34" charset="77"/>
              </a:rPr>
              <a:t>Dedicated Kafka Team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xmlns="" id="{F1851328-FBE0-C647-BA09-E5DF7E1807EE}"/>
              </a:ext>
            </a:extLst>
          </p:cNvPr>
          <p:cNvSpPr txBox="1">
            <a:spLocks/>
          </p:cNvSpPr>
          <p:nvPr/>
        </p:nvSpPr>
        <p:spPr>
          <a:xfrm>
            <a:off x="5892330" y="4864048"/>
            <a:ext cx="1253444" cy="5817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PayPal Sans Big Medium" pitchFamily="34" charset="0"/>
                <a:ea typeface="+mn-ea"/>
                <a:cs typeface="+mn-cs"/>
              </a:defRPr>
            </a:lvl1pPr>
            <a:lvl2pPr marL="287338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2pPr>
            <a:lvl3pPr marL="51435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3pPr>
            <a:lvl4pPr marL="73977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4pPr>
            <a:lvl5pPr marL="97472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PayPal Forward" panose="020B0503020204020204" pitchFamily="34" charset="77"/>
              </a:rPr>
              <a:t>2016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PayPal Forward" panose="020B0503020204020204" pitchFamily="34" charset="77"/>
              </a:rPr>
              <a:t>Ecosystem Expansion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xmlns="" id="{3F9058CA-7FDF-9A4A-BB73-F931B21C9D44}"/>
              </a:ext>
            </a:extLst>
          </p:cNvPr>
          <p:cNvSpPr txBox="1">
            <a:spLocks/>
          </p:cNvSpPr>
          <p:nvPr/>
        </p:nvSpPr>
        <p:spPr>
          <a:xfrm>
            <a:off x="8907756" y="4868535"/>
            <a:ext cx="1147913" cy="501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PayPal Sans Big Medium" pitchFamily="34" charset="0"/>
                <a:ea typeface="+mn-ea"/>
                <a:cs typeface="+mn-cs"/>
              </a:defRPr>
            </a:lvl1pPr>
            <a:lvl2pPr marL="287338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2pPr>
            <a:lvl3pPr marL="51435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3pPr>
            <a:lvl4pPr marL="73977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4pPr>
            <a:lvl5pPr marL="97472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PayPal Forward" panose="020B0503020204020204" pitchFamily="34" charset="77"/>
              </a:rPr>
              <a:t>Early 2017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PayPal Forward" panose="020B0503020204020204" pitchFamily="34" charset="77"/>
              </a:rPr>
              <a:t>Massive Scale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A36B7DD-05CB-AD4E-8217-484651743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540504"/>
              </p:ext>
            </p:extLst>
          </p:nvPr>
        </p:nvGraphicFramePr>
        <p:xfrm>
          <a:off x="980302" y="941696"/>
          <a:ext cx="10104642" cy="417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6774D0-6359-7544-9286-8E852AB761B4}"/>
              </a:ext>
            </a:extLst>
          </p:cNvPr>
          <p:cNvSpPr txBox="1"/>
          <p:nvPr/>
        </p:nvSpPr>
        <p:spPr>
          <a:xfrm>
            <a:off x="3230154" y="3698544"/>
            <a:ext cx="627797" cy="28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100M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85F1B38-9D2F-A04B-A041-76CB72DB8FF5}"/>
              </a:ext>
            </a:extLst>
          </p:cNvPr>
          <p:cNvSpPr txBox="1"/>
          <p:nvPr/>
        </p:nvSpPr>
        <p:spPr>
          <a:xfrm>
            <a:off x="6205154" y="2887215"/>
            <a:ext cx="627797" cy="28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1B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E971E9-B9D6-D945-A53A-632739604712}"/>
              </a:ext>
            </a:extLst>
          </p:cNvPr>
          <p:cNvSpPr txBox="1"/>
          <p:nvPr/>
        </p:nvSpPr>
        <p:spPr>
          <a:xfrm>
            <a:off x="9167815" y="1314117"/>
            <a:ext cx="627797" cy="28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100B</a:t>
            </a:r>
          </a:p>
        </p:txBody>
      </p:sp>
    </p:spTree>
    <p:extLst>
      <p:ext uri="{BB962C8B-B14F-4D97-AF65-F5344CB8AC3E}">
        <p14:creationId xmlns:p14="http://schemas.microsoft.com/office/powerpoint/2010/main" val="21418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242D6-48F2-D447-95D8-11D403C9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527050"/>
            <a:ext cx="11187113" cy="311150"/>
          </a:xfrm>
        </p:spPr>
        <p:txBody>
          <a:bodyPr/>
          <a:lstStyle/>
          <a:p>
            <a:r>
              <a:rPr lang="en-US" dirty="0"/>
              <a:t>Growth Challenges…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804719-BC89-5D4B-8AF6-B8EB9E31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2018 PayPal Inc. Confidential and proprietary.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B27A50F-0DC8-8145-98F3-F174FFEC2EDC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48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C77A035-8787-714C-850E-6D7BE5092C32}"/>
              </a:ext>
            </a:extLst>
          </p:cNvPr>
          <p:cNvCxnSpPr>
            <a:cxnSpLocks/>
          </p:cNvCxnSpPr>
          <p:nvPr/>
        </p:nvCxnSpPr>
        <p:spPr>
          <a:xfrm>
            <a:off x="1293341" y="3429000"/>
            <a:ext cx="48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56579CE-9928-DB47-BF0A-EDD9C0EB5CDF}"/>
              </a:ext>
            </a:extLst>
          </p:cNvPr>
          <p:cNvCxnSpPr/>
          <p:nvPr/>
        </p:nvCxnSpPr>
        <p:spPr>
          <a:xfrm flipV="1">
            <a:off x="6096000" y="8382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35F12EB-D39C-0A4A-87C3-CE72B24C1B08}"/>
              </a:ext>
            </a:extLst>
          </p:cNvPr>
          <p:cNvCxnSpPr/>
          <p:nvPr/>
        </p:nvCxnSpPr>
        <p:spPr>
          <a:xfrm>
            <a:off x="6096000" y="3429000"/>
            <a:ext cx="0" cy="2502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F7FDAD6-2E0D-414E-87DB-5E264B388C14}"/>
              </a:ext>
            </a:extLst>
          </p:cNvPr>
          <p:cNvGrpSpPr/>
          <p:nvPr/>
        </p:nvGrpSpPr>
        <p:grpSpPr>
          <a:xfrm>
            <a:off x="1777263" y="1310724"/>
            <a:ext cx="3011067" cy="1448942"/>
            <a:chOff x="1777263" y="1310724"/>
            <a:chExt cx="3011067" cy="1448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4257B1B-525C-7847-AAE7-C5346975A1FE}"/>
                </a:ext>
              </a:extLst>
            </p:cNvPr>
            <p:cNvSpPr txBox="1"/>
            <p:nvPr/>
          </p:nvSpPr>
          <p:spPr>
            <a:xfrm>
              <a:off x="1777263" y="1310724"/>
              <a:ext cx="301106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1. EVERYTHING was manual &amp; bare metal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61D3A6F-50A0-F046-A2AF-F5C6CE1DA2E9}"/>
                </a:ext>
              </a:extLst>
            </p:cNvPr>
            <p:cNvSpPr txBox="1"/>
            <p:nvPr/>
          </p:nvSpPr>
          <p:spPr>
            <a:xfrm>
              <a:off x="1922616" y="2205668"/>
              <a:ext cx="249381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MONTHS</a:t>
              </a:r>
              <a:r>
                <a:rPr lang="en-US" dirty="0"/>
                <a:t> to onboard a new use-case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EC9102E-E243-A748-8D32-A8D2BCA85093}"/>
              </a:ext>
            </a:extLst>
          </p:cNvPr>
          <p:cNvGrpSpPr/>
          <p:nvPr/>
        </p:nvGrpSpPr>
        <p:grpSpPr>
          <a:xfrm>
            <a:off x="6567054" y="1310724"/>
            <a:ext cx="3860550" cy="1620721"/>
            <a:chOff x="6567054" y="1310724"/>
            <a:chExt cx="3860550" cy="16207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76B5156-3710-1C4F-AE3C-A8C8A96F525B}"/>
                </a:ext>
              </a:extLst>
            </p:cNvPr>
            <p:cNvSpPr txBox="1"/>
            <p:nvPr/>
          </p:nvSpPr>
          <p:spPr>
            <a:xfrm>
              <a:off x="6567054" y="1310724"/>
              <a:ext cx="38605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2. No visibility into cluster health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678AE9E-8EE6-6643-A2F8-05A905643BA9}"/>
                </a:ext>
              </a:extLst>
            </p:cNvPr>
            <p:cNvSpPr txBox="1"/>
            <p:nvPr/>
          </p:nvSpPr>
          <p:spPr>
            <a:xfrm>
              <a:off x="7403671" y="2100448"/>
              <a:ext cx="2455419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TTD (time to detect) a broker failure: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24 hours</a:t>
              </a:r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65C8689-1764-9840-905E-BF6385809046}"/>
              </a:ext>
            </a:extLst>
          </p:cNvPr>
          <p:cNvGrpSpPr/>
          <p:nvPr/>
        </p:nvGrpSpPr>
        <p:grpSpPr>
          <a:xfrm>
            <a:off x="1252373" y="3765549"/>
            <a:ext cx="4060845" cy="1354763"/>
            <a:chOff x="1370136" y="3657552"/>
            <a:chExt cx="4060845" cy="13547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E29F3C8-12D5-B44D-B737-4D20A3B99F76}"/>
                </a:ext>
              </a:extLst>
            </p:cNvPr>
            <p:cNvSpPr txBox="1"/>
            <p:nvPr/>
          </p:nvSpPr>
          <p:spPr>
            <a:xfrm>
              <a:off x="1370136" y="3657552"/>
              <a:ext cx="40608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3. Issues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4187600-67C8-1B46-B54B-7E4BF126CDC0}"/>
                </a:ext>
              </a:extLst>
            </p:cNvPr>
            <p:cNvSpPr txBox="1"/>
            <p:nvPr/>
          </p:nvSpPr>
          <p:spPr>
            <a:xfrm>
              <a:off x="1719238" y="4458317"/>
              <a:ext cx="336263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Long TTR (time to recover) of </a:t>
              </a:r>
              <a:r>
                <a:rPr lang="en-US" dirty="0">
                  <a:solidFill>
                    <a:srgbClr val="FF0000"/>
                  </a:solidFill>
                </a:rPr>
                <a:t>DAYS</a:t>
              </a:r>
              <a:r>
                <a:rPr lang="en-US" dirty="0"/>
                <a:t> to a </a:t>
              </a:r>
              <a:r>
                <a:rPr lang="en-US" dirty="0">
                  <a:solidFill>
                    <a:srgbClr val="FF0000"/>
                  </a:solidFill>
                </a:rPr>
                <a:t>WEEK </a:t>
              </a:r>
              <a:r>
                <a:rPr lang="en-US" dirty="0"/>
                <a:t>to resolve issues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F6604D1-4E39-3545-A51D-1665759F8137}"/>
              </a:ext>
            </a:extLst>
          </p:cNvPr>
          <p:cNvGrpSpPr/>
          <p:nvPr/>
        </p:nvGrpSpPr>
        <p:grpSpPr>
          <a:xfrm>
            <a:off x="6529955" y="3763992"/>
            <a:ext cx="4202849" cy="1342436"/>
            <a:chOff x="6529955" y="3699163"/>
            <a:chExt cx="4202849" cy="13424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2D0BE7F-71C9-6D46-9E1D-105B76F7882A}"/>
                </a:ext>
              </a:extLst>
            </p:cNvPr>
            <p:cNvSpPr txBox="1"/>
            <p:nvPr/>
          </p:nvSpPr>
          <p:spPr>
            <a:xfrm>
              <a:off x="6567055" y="3699163"/>
              <a:ext cx="412865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4. Support vs dev work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DA058D2-2289-1C4F-AAC0-09BEF9C95E79}"/>
                </a:ext>
              </a:extLst>
            </p:cNvPr>
            <p:cNvSpPr txBox="1"/>
            <p:nvPr/>
          </p:nvSpPr>
          <p:spPr>
            <a:xfrm>
              <a:off x="6529955" y="4487601"/>
              <a:ext cx="420284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Engineers/developers spent </a:t>
              </a:r>
              <a:r>
                <a:rPr lang="en-US" dirty="0">
                  <a:solidFill>
                    <a:srgbClr val="FF0000"/>
                  </a:solidFill>
                </a:rPr>
                <a:t>MORE</a:t>
              </a:r>
              <a:r>
                <a:rPr lang="en-US" dirty="0"/>
                <a:t> time on support work vs dev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6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7296C-E0FA-E643-9A2B-618192C1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 to Kafka as a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BB9342-0AC8-894C-B283-A8253693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53344" y="3944608"/>
            <a:ext cx="9144000" cy="485775"/>
          </a:xfrm>
        </p:spPr>
        <p:txBody>
          <a:bodyPr/>
          <a:lstStyle/>
          <a:p>
            <a:pPr algn="ctr"/>
            <a:r>
              <a:rPr lang="en-US" sz="2000" dirty="0">
                <a:latin typeface="PayPal Sans Big Medium"/>
              </a:rPr>
              <a:t>Operational Dashboard &amp; Client Visibility</a:t>
            </a:r>
          </a:p>
        </p:txBody>
      </p:sp>
    </p:spTree>
    <p:extLst>
      <p:ext uri="{BB962C8B-B14F-4D97-AF65-F5344CB8AC3E}">
        <p14:creationId xmlns:p14="http://schemas.microsoft.com/office/powerpoint/2010/main" val="19687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B0BF333-799D-5E40-BD10-8E855F261540}"/>
              </a:ext>
            </a:extLst>
          </p:cNvPr>
          <p:cNvSpPr txBox="1">
            <a:spLocks/>
          </p:cNvSpPr>
          <p:nvPr/>
        </p:nvSpPr>
        <p:spPr>
          <a:xfrm>
            <a:off x="504824" y="527050"/>
            <a:ext cx="11187113" cy="3111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KafkaMon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1D89037-0E16-7D48-BC6E-3E1863C7BB7B}"/>
              </a:ext>
            </a:extLst>
          </p:cNvPr>
          <p:cNvSpPr txBox="1">
            <a:spLocks/>
          </p:cNvSpPr>
          <p:nvPr/>
        </p:nvSpPr>
        <p:spPr>
          <a:xfrm>
            <a:off x="504823" y="1076375"/>
            <a:ext cx="4391373" cy="482441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None/>
              <a:defRPr sz="1600" kern="1200">
                <a:solidFill>
                  <a:schemeClr val="accent1"/>
                </a:solidFill>
                <a:latin typeface="PayPal Sans Big Medium" pitchFamily="34" charset="0"/>
                <a:ea typeface="+mn-ea"/>
                <a:cs typeface="+mn-cs"/>
              </a:defRPr>
            </a:lvl1pPr>
            <a:lvl2pPr marL="28733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2pPr>
            <a:lvl3pPr marL="51435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3pPr>
            <a:lvl4pPr marL="73977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4pPr>
            <a:lvl5pPr marL="97472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A monitoring and operational dashboard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View cluster, topic, partition, consumer group info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Topic management (create, modify, repartition)</a:t>
            </a:r>
            <a:endParaRPr lang="en" dirty="0"/>
          </a:p>
          <a:p>
            <a:pPr lvl="1">
              <a:spcBef>
                <a:spcPts val="0"/>
              </a:spcBef>
            </a:pPr>
            <a:endParaRPr lang="en" dirty="0"/>
          </a:p>
          <a:p>
            <a:pPr lvl="1">
              <a:spcBef>
                <a:spcPts val="0"/>
              </a:spcBef>
            </a:pPr>
            <a:r>
              <a:rPr lang="en" dirty="0"/>
              <a:t>Broker/zookeeper deployment</a:t>
            </a:r>
          </a:p>
          <a:p>
            <a:pPr lvl="1">
              <a:spcBef>
                <a:spcPts val="0"/>
              </a:spcBef>
            </a:pPr>
            <a:endParaRPr lang="en" dirty="0"/>
          </a:p>
          <a:p>
            <a:pPr lvl="1">
              <a:spcBef>
                <a:spcPts val="0"/>
              </a:spcBef>
            </a:pPr>
            <a:r>
              <a:rPr lang="en" dirty="0" err="1"/>
              <a:t>MirrorMaker</a:t>
            </a:r>
            <a:r>
              <a:rPr lang="en" dirty="0"/>
              <a:t> deployment</a:t>
            </a:r>
          </a:p>
          <a:p>
            <a:pPr lvl="1">
              <a:spcBef>
                <a:spcPts val="0"/>
              </a:spcBef>
            </a:pPr>
            <a:endParaRPr lang="en" dirty="0"/>
          </a:p>
          <a:p>
            <a:pPr lvl="1">
              <a:spcBef>
                <a:spcPts val="0"/>
              </a:spcBef>
            </a:pPr>
            <a:r>
              <a:rPr lang="en" dirty="0"/>
              <a:t>View logs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0A11C8D4-6B4C-514C-A03F-F23662CE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4566" y="6356350"/>
            <a:ext cx="4114800" cy="311150"/>
          </a:xfrm>
        </p:spPr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5E01BE-B197-854E-9242-5B42B5257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00" y="1076375"/>
            <a:ext cx="6731237" cy="40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40488" y="1724268"/>
            <a:ext cx="1594130" cy="1857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and Customer KPIs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2018 PayPal Inc. Confidential and proprietary.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challenge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77" y="1941520"/>
            <a:ext cx="1223551" cy="141976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987052" y="1638791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Producer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987053" y="2476390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Producer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87052" y="3361285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Producer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07253" y="1724750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98393" y="2541718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98393" y="3326190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5874086" y="3881196"/>
            <a:ext cx="1898314" cy="894902"/>
          </a:xfrm>
          <a:prstGeom prst="wedgeEllipseCallout">
            <a:avLst/>
          </a:prstGeom>
          <a:solidFill>
            <a:srgbClr val="C5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Cluster is up,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everything looks OK! 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Wingdings"/>
              </a:rPr>
              <a:t></a:t>
            </a:r>
            <a:endParaRPr lang="en-US" sz="1400" dirty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439615" y="1929970"/>
            <a:ext cx="1000872" cy="422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3"/>
          </p:cNvCxnSpPr>
          <p:nvPr/>
        </p:nvCxnSpPr>
        <p:spPr>
          <a:xfrm>
            <a:off x="4439615" y="2754195"/>
            <a:ext cx="1000872" cy="2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26" idx="3"/>
          </p:cNvCxnSpPr>
          <p:nvPr/>
        </p:nvCxnSpPr>
        <p:spPr>
          <a:xfrm flipV="1">
            <a:off x="4439614" y="3180918"/>
            <a:ext cx="1000873" cy="45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7" idx="1"/>
          </p:cNvCxnSpPr>
          <p:nvPr/>
        </p:nvCxnSpPr>
        <p:spPr>
          <a:xfrm flipV="1">
            <a:off x="7034618" y="2002555"/>
            <a:ext cx="972635" cy="277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8" idx="1"/>
          </p:cNvCxnSpPr>
          <p:nvPr/>
        </p:nvCxnSpPr>
        <p:spPr>
          <a:xfrm>
            <a:off x="7032403" y="2819523"/>
            <a:ext cx="965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9" idx="1"/>
          </p:cNvCxnSpPr>
          <p:nvPr/>
        </p:nvCxnSpPr>
        <p:spPr>
          <a:xfrm>
            <a:off x="6997520" y="3165084"/>
            <a:ext cx="1000873" cy="43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ular Callout 150"/>
          <p:cNvSpPr/>
          <p:nvPr/>
        </p:nvSpPr>
        <p:spPr>
          <a:xfrm>
            <a:off x="535397" y="1435689"/>
            <a:ext cx="2290033" cy="3004959"/>
          </a:xfrm>
          <a:prstGeom prst="wedgeRoundRectCallout">
            <a:avLst/>
          </a:prstGeom>
          <a:solidFill>
            <a:srgbClr val="C5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What is my topic availability?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What is my producer latency?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Will I get notified if something bad happens in my Kafka data pipeline?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152" name="Rounded Rectangular Callout 151"/>
          <p:cNvSpPr/>
          <p:nvPr/>
        </p:nvSpPr>
        <p:spPr>
          <a:xfrm>
            <a:off x="9649676" y="1482057"/>
            <a:ext cx="2290033" cy="3004959"/>
          </a:xfrm>
          <a:prstGeom prst="wedgeRoundRectCallout">
            <a:avLst/>
          </a:prstGeom>
          <a:solidFill>
            <a:srgbClr val="C5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What is my topic availability?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What is my consumer latency?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Will I get notified if something bad happens in my Kafka data pipeline?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/>
          </a:p>
        </p:txBody>
      </p:sp>
      <p:pic>
        <p:nvPicPr>
          <p:cNvPr id="104" name="Picture 14" descr="mage result for question 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0" y="4860521"/>
            <a:ext cx="895561" cy="9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mage result for question 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97" y="4945144"/>
            <a:ext cx="895561" cy="9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ge result for question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01" y="4934466"/>
            <a:ext cx="975242" cy="9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and Customer KPIs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solutions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8441" y="1540732"/>
            <a:ext cx="1594130" cy="1857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30" y="1757984"/>
            <a:ext cx="1223551" cy="14197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45005" y="1455255"/>
            <a:ext cx="1452562" cy="555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/>
              <a:t>Canary producer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2745006" y="2292854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Producer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65793" y="3164525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Producer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65206" y="1541214"/>
            <a:ext cx="1452562" cy="555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/>
              <a:t>Canary</a:t>
            </a:r>
            <a:endParaRPr lang="en-US" sz="1600" dirty="0"/>
          </a:p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6346" y="2358182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93444" y="3158487"/>
            <a:ext cx="1452562" cy="555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Consumer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7568" y="1746434"/>
            <a:ext cx="1000872" cy="422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7568" y="2570659"/>
            <a:ext cx="1000872" cy="2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18355" y="2997381"/>
            <a:ext cx="980085" cy="38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92571" y="1819019"/>
            <a:ext cx="972635" cy="277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90356" y="2635987"/>
            <a:ext cx="965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92571" y="2997381"/>
            <a:ext cx="1000873" cy="43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9"/>
          <p:cNvSpPr/>
          <p:nvPr/>
        </p:nvSpPr>
        <p:spPr>
          <a:xfrm>
            <a:off x="5383730" y="4637426"/>
            <a:ext cx="1312239" cy="1594606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Time Series Database</a:t>
            </a:r>
          </a:p>
        </p:txBody>
      </p:sp>
      <p:cxnSp>
        <p:nvCxnSpPr>
          <p:cNvPr id="22" name="Curved Connector 21"/>
          <p:cNvCxnSpPr>
            <a:stCxn id="8" idx="1"/>
            <a:endCxn id="20" idx="2"/>
          </p:cNvCxnSpPr>
          <p:nvPr/>
        </p:nvCxnSpPr>
        <p:spPr>
          <a:xfrm rot="10800000" flipH="1" flipV="1">
            <a:off x="2745004" y="1733059"/>
            <a:ext cx="2638725" cy="3701669"/>
          </a:xfrm>
          <a:prstGeom prst="curvedConnector3">
            <a:avLst>
              <a:gd name="adj1" fmla="val -438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1" idx="3"/>
            <a:endCxn id="20" idx="4"/>
          </p:cNvCxnSpPr>
          <p:nvPr/>
        </p:nvCxnSpPr>
        <p:spPr>
          <a:xfrm flipH="1">
            <a:off x="6695969" y="1819019"/>
            <a:ext cx="2521799" cy="3615710"/>
          </a:xfrm>
          <a:prstGeom prst="curvedConnector3">
            <a:avLst>
              <a:gd name="adj1" fmla="val -522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2778" y="3569995"/>
            <a:ext cx="12909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Send availability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Send latency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Send throughput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59035" y="3437098"/>
            <a:ext cx="13362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Fetch availability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Fetch latency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End-to-end latency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Fetch throughput</a:t>
            </a:r>
          </a:p>
        </p:txBody>
      </p:sp>
      <p:cxnSp>
        <p:nvCxnSpPr>
          <p:cNvPr id="30" name="Curved Connector 29"/>
          <p:cNvCxnSpPr/>
          <p:nvPr/>
        </p:nvCxnSpPr>
        <p:spPr>
          <a:xfrm flipH="1">
            <a:off x="6681504" y="2733052"/>
            <a:ext cx="2512939" cy="2500790"/>
          </a:xfrm>
          <a:prstGeom prst="curvedConnector3">
            <a:avLst>
              <a:gd name="adj1" fmla="val -278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2717899" y="2665558"/>
            <a:ext cx="2635137" cy="2582609"/>
          </a:xfrm>
          <a:prstGeom prst="curvedConnector3">
            <a:avLst>
              <a:gd name="adj1" fmla="val -122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2"/>
          </p:cNvCxnSpPr>
          <p:nvPr/>
        </p:nvCxnSpPr>
        <p:spPr>
          <a:xfrm rot="16200000" flipH="1">
            <a:off x="3762624" y="3449584"/>
            <a:ext cx="1334327" cy="18754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3" idx="2"/>
          </p:cNvCxnSpPr>
          <p:nvPr/>
        </p:nvCxnSpPr>
        <p:spPr>
          <a:xfrm rot="5400000">
            <a:off x="6963743" y="3446323"/>
            <a:ext cx="1288209" cy="182375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365712" y="3806430"/>
            <a:ext cx="3193979" cy="387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Over 4000 clients </a:t>
            </a:r>
            <a:r>
              <a:rPr lang="en-US" sz="1400">
                <a:solidFill>
                  <a:schemeClr val="tx1"/>
                </a:solidFill>
                <a:latin typeface="+mj-lt"/>
              </a:rPr>
              <a:t>are monitored!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4_7_anouncem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5" y="5636238"/>
            <a:ext cx="821950" cy="6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335536" y="6235006"/>
            <a:ext cx="11533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+mj-lt"/>
                <a:ea typeface="Apple Chancery" charset="0"/>
                <a:cs typeface="Apple Chancery" charset="0"/>
              </a:rPr>
              <a:t>Alerts</a:t>
            </a:r>
          </a:p>
        </p:txBody>
      </p:sp>
      <p:cxnSp>
        <p:nvCxnSpPr>
          <p:cNvPr id="58" name="Straight Arrow Connector 57"/>
          <p:cNvCxnSpPr>
            <a:endCxn id="21" idx="1"/>
          </p:cNvCxnSpPr>
          <p:nvPr/>
        </p:nvCxnSpPr>
        <p:spPr>
          <a:xfrm>
            <a:off x="6726663" y="5567206"/>
            <a:ext cx="2533085" cy="2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695968" y="5878436"/>
            <a:ext cx="887037" cy="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3087"/>
          <p:cNvSpPr txBox="1"/>
          <p:nvPr/>
        </p:nvSpPr>
        <p:spPr>
          <a:xfrm>
            <a:off x="9751999" y="6235006"/>
            <a:ext cx="10847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Dashboard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932835C-032B-6A4D-81A1-B54D15CCC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48" y="5079418"/>
            <a:ext cx="2069233" cy="10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B8F8F5-1459-914C-A543-0CB33D56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B8B205-87A3-0D4F-9C85-2D182517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9746"/>
            <a:ext cx="10997053" cy="5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7296C-E0FA-E643-9A2B-618192C1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There Data Loss???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BB9342-0AC8-894C-B283-A8253693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ounded Rectangle 171"/>
          <p:cNvSpPr/>
          <p:nvPr/>
        </p:nvSpPr>
        <p:spPr>
          <a:xfrm>
            <a:off x="6140267" y="1954605"/>
            <a:ext cx="778747" cy="5409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Any Data Loss?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2018 PayPal Inc. Confidential and proprietary.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884951" y="2828499"/>
            <a:ext cx="3088970" cy="1936377"/>
          </a:xfrm>
          <a:prstGeom prst="wedgeRoundRectCallout">
            <a:avLst/>
          </a:prstGeom>
          <a:solidFill>
            <a:srgbClr val="C5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Is there any data loss during an outage?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400040" y="2932664"/>
            <a:ext cx="2864223" cy="1936377"/>
          </a:xfrm>
          <a:prstGeom prst="wedgeRoundRectCallout">
            <a:avLst/>
          </a:prstGeom>
          <a:solidFill>
            <a:srgbClr val="C5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How can we tell?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22" y="1556759"/>
            <a:ext cx="1223551" cy="1223551"/>
          </a:xfrm>
          <a:prstGeom prst="rect">
            <a:avLst/>
          </a:prstGeom>
        </p:spPr>
      </p:pic>
      <p:sp>
        <p:nvSpPr>
          <p:cNvPr id="145" name="Rounded Rectangle 144"/>
          <p:cNvSpPr/>
          <p:nvPr/>
        </p:nvSpPr>
        <p:spPr>
          <a:xfrm>
            <a:off x="388563" y="1856012"/>
            <a:ext cx="1331644" cy="5409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92D05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7575" y="1947827"/>
            <a:ext cx="10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l Bayan Plain" charset="-78"/>
                <a:cs typeface="Al Bayan Plain" charset="-78"/>
              </a:rPr>
              <a:t>Producer</a:t>
            </a:r>
          </a:p>
        </p:txBody>
      </p:sp>
      <p:sp>
        <p:nvSpPr>
          <p:cNvPr id="147" name="Right Arrow 146"/>
          <p:cNvSpPr/>
          <p:nvPr/>
        </p:nvSpPr>
        <p:spPr>
          <a:xfrm>
            <a:off x="1822348" y="2084765"/>
            <a:ext cx="1463404" cy="1675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Right Arrow 147"/>
          <p:cNvSpPr/>
          <p:nvPr/>
        </p:nvSpPr>
        <p:spPr>
          <a:xfrm>
            <a:off x="4485719" y="2126467"/>
            <a:ext cx="1597867" cy="1675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9" name="Right Arrow 148"/>
          <p:cNvSpPr/>
          <p:nvPr/>
        </p:nvSpPr>
        <p:spPr>
          <a:xfrm>
            <a:off x="8560508" y="2174951"/>
            <a:ext cx="1521949" cy="1675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48" y="1552429"/>
            <a:ext cx="1255817" cy="1358021"/>
          </a:xfrm>
          <a:prstGeom prst="rect">
            <a:avLst/>
          </a:prstGeom>
        </p:spPr>
      </p:pic>
      <p:sp>
        <p:nvSpPr>
          <p:cNvPr id="162" name="Rounded Rectangle 161"/>
          <p:cNvSpPr/>
          <p:nvPr/>
        </p:nvSpPr>
        <p:spPr>
          <a:xfrm>
            <a:off x="10155415" y="1981853"/>
            <a:ext cx="1331644" cy="5409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63" name="TextBox 162"/>
          <p:cNvSpPr txBox="1"/>
          <p:nvPr/>
        </p:nvSpPr>
        <p:spPr>
          <a:xfrm>
            <a:off x="10251598" y="2062162"/>
            <a:ext cx="113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l Bayan Plain" charset="-78"/>
                <a:cs typeface="Al Bayan Plain" charset="-78"/>
              </a:rPr>
              <a:t>Consumer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257535" y="2062162"/>
            <a:ext cx="55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l Bayan Plain" charset="-78"/>
                <a:cs typeface="Al Bayan Plain" charset="-78"/>
              </a:rPr>
              <a:t>MM</a:t>
            </a:r>
          </a:p>
        </p:txBody>
      </p:sp>
      <p:sp>
        <p:nvSpPr>
          <p:cNvPr id="165" name="Right Arrow 164"/>
          <p:cNvSpPr/>
          <p:nvPr/>
        </p:nvSpPr>
        <p:spPr>
          <a:xfrm>
            <a:off x="6952069" y="2126467"/>
            <a:ext cx="349712" cy="1675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3" y="175198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37" y="175198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97" y="175198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69" y="175198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3" y="177935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7" y="177935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67" y="177935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39" y="1779354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14" y="1853406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78" y="1853406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38" y="1853406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10" y="1853406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question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33" y="5078331"/>
            <a:ext cx="1096282" cy="10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mage result for question fac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mage result for question fac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mage result for question fa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16" y="5078331"/>
            <a:ext cx="895561" cy="9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DCD01-9C74-9645-8593-AFEA3157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38A98C-F9B0-8744-9EEF-F469D85B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55E2B2-CDA5-9A4F-9BDA-41C7E132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0275" y="1528762"/>
            <a:ext cx="5495544" cy="4255812"/>
          </a:xfrm>
        </p:spPr>
        <p:txBody>
          <a:bodyPr/>
          <a:lstStyle/>
          <a:p>
            <a:r>
              <a:rPr lang="en-US" dirty="0"/>
              <a:t>PayPal</a:t>
            </a:r>
          </a:p>
          <a:p>
            <a:r>
              <a:rPr lang="en-US" dirty="0"/>
              <a:t>Kafka @ PayPal Today</a:t>
            </a:r>
          </a:p>
          <a:p>
            <a:r>
              <a:rPr lang="en-US" dirty="0"/>
              <a:t>The Beginning</a:t>
            </a:r>
          </a:p>
          <a:p>
            <a:r>
              <a:rPr lang="en-US" dirty="0"/>
              <a:t>Growth Spurt</a:t>
            </a:r>
          </a:p>
          <a:p>
            <a:r>
              <a:rPr lang="en-US" dirty="0"/>
              <a:t>Road to Kafka-as-a-Service</a:t>
            </a:r>
          </a:p>
          <a:p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8902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36" y="1131882"/>
            <a:ext cx="1223551" cy="1223551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15277" y="1431135"/>
            <a:ext cx="1331644" cy="5409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Auditing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</a:t>
            </a:r>
            <a:r>
              <a:rPr lang="en-GB" dirty="0"/>
              <a:t>Confidential and proprietary.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89" y="1522950"/>
            <a:ext cx="10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l Bayan Plain" charset="-78"/>
                <a:cs typeface="Al Bayan Plain" charset="-78"/>
              </a:rPr>
              <a:t>Producer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849062" y="1659888"/>
            <a:ext cx="1463404" cy="1675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12433" y="1701590"/>
            <a:ext cx="1597867" cy="1675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587222" y="1750074"/>
            <a:ext cx="1521949" cy="1675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62" y="1127552"/>
            <a:ext cx="1255817" cy="1358021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0169507" y="1536106"/>
            <a:ext cx="1331644" cy="5409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39" name="TextBox 38"/>
          <p:cNvSpPr txBox="1"/>
          <p:nvPr/>
        </p:nvSpPr>
        <p:spPr>
          <a:xfrm>
            <a:off x="10269379" y="1644485"/>
            <a:ext cx="116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l Bayan Plain" charset="-78"/>
                <a:cs typeface="Al Bayan Plain" charset="-78"/>
              </a:rPr>
              <a:t>Consumer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66981" y="1529728"/>
            <a:ext cx="778747" cy="5409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45" name="TextBox 44"/>
          <p:cNvSpPr txBox="1"/>
          <p:nvPr/>
        </p:nvSpPr>
        <p:spPr>
          <a:xfrm>
            <a:off x="6304179" y="1637285"/>
            <a:ext cx="55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l Bayan Plain" charset="-78"/>
                <a:cs typeface="Al Bayan Plain" charset="-78"/>
              </a:rPr>
              <a:t>MM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6978783" y="1701590"/>
            <a:ext cx="349712" cy="1675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883309" y="3701306"/>
            <a:ext cx="2891121" cy="4942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Loss Auditor</a:t>
            </a:r>
          </a:p>
        </p:txBody>
      </p:sp>
      <p:cxnSp>
        <p:nvCxnSpPr>
          <p:cNvPr id="55" name="Straight Arrow Connector 54"/>
          <p:cNvCxnSpPr>
            <a:endCxn id="58" idx="1"/>
          </p:cNvCxnSpPr>
          <p:nvPr/>
        </p:nvCxnSpPr>
        <p:spPr>
          <a:xfrm>
            <a:off x="1328002" y="2063129"/>
            <a:ext cx="3349217" cy="99589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914316" y="2008186"/>
            <a:ext cx="4643488" cy="107768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912937" y="2145649"/>
            <a:ext cx="658305" cy="70650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012751">
            <a:off x="2037337" y="2224481"/>
            <a:ext cx="1605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audit message</a:t>
            </a:r>
          </a:p>
        </p:txBody>
      </p:sp>
      <p:sp>
        <p:nvSpPr>
          <p:cNvPr id="60" name="TextBox 59"/>
          <p:cNvSpPr txBox="1"/>
          <p:nvPr/>
        </p:nvSpPr>
        <p:spPr>
          <a:xfrm rot="20843578">
            <a:off x="7252654" y="2284421"/>
            <a:ext cx="1605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audit message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35" y="4654243"/>
            <a:ext cx="2031616" cy="925012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>
            <a:off x="5967617" y="4195524"/>
            <a:ext cx="0" cy="6925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6" y="5716321"/>
            <a:ext cx="1159305" cy="500094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5967617" y="5310192"/>
            <a:ext cx="0" cy="299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ocument 64"/>
          <p:cNvSpPr/>
          <p:nvPr/>
        </p:nvSpPr>
        <p:spPr>
          <a:xfrm>
            <a:off x="453698" y="2792751"/>
            <a:ext cx="2224592" cy="2447772"/>
          </a:xfrm>
          <a:prstGeom prst="flowChartDocument">
            <a:avLst/>
          </a:prstGeom>
          <a:solidFill>
            <a:schemeClr val="bg1"/>
          </a:solidFill>
          <a:ln>
            <a:solidFill>
              <a:srgbClr val="C5EE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/>
              <a:t>cluster: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cluster_1</a:t>
            </a:r>
          </a:p>
          <a:p>
            <a:r>
              <a:rPr lang="en-US" sz="1400" b="1" dirty="0"/>
              <a:t>topic: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Test</a:t>
            </a:r>
          </a:p>
          <a:p>
            <a:r>
              <a:rPr lang="en-US" sz="1400" b="1" dirty="0"/>
              <a:t>count: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180</a:t>
            </a:r>
          </a:p>
          <a:p>
            <a:r>
              <a:rPr lang="en-US" sz="1400" b="1" dirty="0"/>
              <a:t>type: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producer</a:t>
            </a:r>
          </a:p>
          <a:p>
            <a:r>
              <a:rPr lang="en-US" sz="1400" b="1" dirty="0" err="1"/>
              <a:t>time_bucket_start_ms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is-IS" sz="1400" dirty="0">
                <a:solidFill>
                  <a:schemeClr val="bg2">
                    <a:lumMod val="75000"/>
                  </a:schemeClr>
                </a:solidFill>
              </a:rPr>
              <a:t>1501796200000</a:t>
            </a:r>
            <a:endParaRPr lang="en-US" sz="1400" dirty="0"/>
          </a:p>
          <a:p>
            <a:r>
              <a:rPr lang="en-US" sz="1400" b="1" dirty="0" err="1"/>
              <a:t>time_bucket_end_ms</a:t>
            </a:r>
            <a:r>
              <a:rPr lang="en-US" sz="1400" b="1" dirty="0"/>
              <a:t>: </a:t>
            </a:r>
          </a:p>
          <a:p>
            <a:r>
              <a:rPr lang="is-IS" sz="1400" dirty="0">
                <a:solidFill>
                  <a:schemeClr val="bg2">
                    <a:lumMod val="75000"/>
                  </a:schemeClr>
                </a:solidFill>
              </a:rPr>
              <a:t>1501796260000</a:t>
            </a:r>
          </a:p>
        </p:txBody>
      </p:sp>
      <p:sp>
        <p:nvSpPr>
          <p:cNvPr id="66" name="Document 65"/>
          <p:cNvSpPr/>
          <p:nvPr/>
        </p:nvSpPr>
        <p:spPr>
          <a:xfrm>
            <a:off x="8832558" y="2678541"/>
            <a:ext cx="2451161" cy="2631651"/>
          </a:xfrm>
          <a:prstGeom prst="flowChartDocument">
            <a:avLst/>
          </a:prstGeom>
          <a:ln>
            <a:solidFill>
              <a:srgbClr val="C5EE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/>
              <a:t>cluster: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cluster_2</a:t>
            </a:r>
          </a:p>
          <a:p>
            <a:r>
              <a:rPr lang="en-US" sz="1400" b="1" dirty="0"/>
              <a:t>topic: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Test</a:t>
            </a:r>
          </a:p>
          <a:p>
            <a:r>
              <a:rPr lang="en-US" sz="1400" b="1" dirty="0" err="1">
                <a:solidFill>
                  <a:schemeClr val="tx1"/>
                </a:solidFill>
              </a:rPr>
              <a:t>consumer_group_id</a:t>
            </a:r>
            <a:r>
              <a:rPr lang="en-US" sz="1400" b="1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canary</a:t>
            </a:r>
          </a:p>
          <a:p>
            <a:r>
              <a:rPr lang="en-US" sz="1400" b="1" dirty="0"/>
              <a:t>count: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180</a:t>
            </a:r>
          </a:p>
          <a:p>
            <a:r>
              <a:rPr lang="en-US" sz="1400" b="1" dirty="0"/>
              <a:t>type: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consumer</a:t>
            </a:r>
          </a:p>
          <a:p>
            <a:r>
              <a:rPr lang="en-US" sz="1400" b="1" dirty="0" err="1"/>
              <a:t>time_bucket_start_ms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is-IS" sz="1400" dirty="0">
                <a:solidFill>
                  <a:schemeClr val="bg2">
                    <a:lumMod val="75000"/>
                  </a:schemeClr>
                </a:solidFill>
              </a:rPr>
              <a:t>1501796200000</a:t>
            </a:r>
            <a:endParaRPr lang="en-US" sz="1400" dirty="0"/>
          </a:p>
          <a:p>
            <a:r>
              <a:rPr lang="en-US" sz="1400" b="1" dirty="0" err="1"/>
              <a:t>time_bucket_end_ms</a:t>
            </a:r>
            <a:r>
              <a:rPr lang="en-US" sz="1400" b="1" dirty="0"/>
              <a:t>: </a:t>
            </a:r>
          </a:p>
          <a:p>
            <a:r>
              <a:rPr lang="is-IS" sz="1400" dirty="0">
                <a:solidFill>
                  <a:schemeClr val="bg2">
                    <a:lumMod val="75000"/>
                  </a:schemeClr>
                </a:solidFill>
              </a:rPr>
              <a:t>1501796260000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4511113" y="4195524"/>
            <a:ext cx="14374" cy="138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84" y="5741153"/>
            <a:ext cx="1227457" cy="248942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>
            <a:off x="6786804" y="3947841"/>
            <a:ext cx="471026" cy="4368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8752707">
            <a:off x="5722612" y="2370818"/>
            <a:ext cx="1302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audit message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82280" y="4593861"/>
            <a:ext cx="6812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/>
              <a:t>data loss</a:t>
            </a:r>
          </a:p>
          <a:p>
            <a:pPr algn="ctr"/>
            <a:r>
              <a:rPr lang="en-US" sz="1400" dirty="0"/>
              <a:t>alerts</a:t>
            </a:r>
          </a:p>
        </p:txBody>
      </p:sp>
      <p:sp>
        <p:nvSpPr>
          <p:cNvPr id="84" name="Can 83"/>
          <p:cNvSpPr/>
          <p:nvPr/>
        </p:nvSpPr>
        <p:spPr>
          <a:xfrm>
            <a:off x="7023954" y="4386614"/>
            <a:ext cx="1438896" cy="1040648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51" y="4713978"/>
            <a:ext cx="559582" cy="5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19" y="2447248"/>
            <a:ext cx="1223551" cy="1223551"/>
          </a:xfrm>
          <a:prstGeom prst="rect">
            <a:avLst/>
          </a:prstGeom>
        </p:spPr>
      </p:pic>
      <p:cxnSp>
        <p:nvCxnSpPr>
          <p:cNvPr id="69" name="Straight Arrow Connector 68"/>
          <p:cNvCxnSpPr>
            <a:endCxn id="58" idx="2"/>
          </p:cNvCxnSpPr>
          <p:nvPr/>
        </p:nvCxnSpPr>
        <p:spPr>
          <a:xfrm flipH="1">
            <a:off x="5288995" y="3255318"/>
            <a:ext cx="4226" cy="4154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87" y="132710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51" y="132710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11" y="132710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3" y="132710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59" y="1378078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23" y="1378078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3" y="1378078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55" y="1378078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11" y="143005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75" y="143005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35" y="143005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07" y="1430057"/>
            <a:ext cx="350501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4DBE2D-AD5E-A546-B93D-9F3DEDC2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72" y="1208568"/>
            <a:ext cx="5083988" cy="5062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Auditing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loss tracking dashboard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009127" y="5140710"/>
            <a:ext cx="571262" cy="33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8410570" y="4315520"/>
            <a:ext cx="2272299" cy="1159727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dataloss</a:t>
            </a:r>
            <a:r>
              <a:rPr lang="en-US" sz="1200" dirty="0"/>
              <a:t> detected!</a:t>
            </a:r>
          </a:p>
        </p:txBody>
      </p:sp>
    </p:spTree>
    <p:extLst>
      <p:ext uri="{BB962C8B-B14F-4D97-AF65-F5344CB8AC3E}">
        <p14:creationId xmlns:p14="http://schemas.microsoft.com/office/powerpoint/2010/main" val="9564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7296C-E0FA-E643-9A2B-618192C1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 to Kafka as a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BB9342-0AC8-894C-B283-A8253693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53344" y="3944608"/>
            <a:ext cx="9144000" cy="485775"/>
          </a:xfrm>
        </p:spPr>
        <p:txBody>
          <a:bodyPr/>
          <a:lstStyle/>
          <a:p>
            <a:pPr algn="ctr"/>
            <a:r>
              <a:rPr lang="en-US" sz="2000" dirty="0">
                <a:latin typeface="PayPal Sans Big Medium"/>
              </a:rPr>
              <a:t>Onboarding  and Capacity Management</a:t>
            </a:r>
          </a:p>
        </p:txBody>
      </p:sp>
    </p:spTree>
    <p:extLst>
      <p:ext uri="{BB962C8B-B14F-4D97-AF65-F5344CB8AC3E}">
        <p14:creationId xmlns:p14="http://schemas.microsoft.com/office/powerpoint/2010/main" val="21210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4824" y="1355010"/>
            <a:ext cx="1757511" cy="2265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Web UI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err="1"/>
          </a:p>
        </p:txBody>
      </p:sp>
      <p:sp>
        <p:nvSpPr>
          <p:cNvPr id="27" name="Rounded Rectangle 26"/>
          <p:cNvSpPr/>
          <p:nvPr/>
        </p:nvSpPr>
        <p:spPr>
          <a:xfrm>
            <a:off x="2967811" y="1314615"/>
            <a:ext cx="6529586" cy="2306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Automated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process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Onboarding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70616" y="2023442"/>
            <a:ext cx="11137379" cy="3216692"/>
            <a:chOff x="670616" y="2023442"/>
            <a:chExt cx="11137379" cy="3216692"/>
          </a:xfrm>
        </p:grpSpPr>
        <p:sp>
          <p:nvSpPr>
            <p:cNvPr id="6" name="Rounded Rectangle 5"/>
            <p:cNvSpPr/>
            <p:nvPr/>
          </p:nvSpPr>
          <p:spPr>
            <a:xfrm>
              <a:off x="670616" y="2338383"/>
              <a:ext cx="1479395" cy="905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00" dirty="0"/>
                <a:t>File ticket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6365" y="2338383"/>
              <a:ext cx="1479395" cy="905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00" dirty="0"/>
                <a:t>Review ticket and do capacity approval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22664" y="2338383"/>
              <a:ext cx="1479395" cy="905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00" dirty="0"/>
                <a:t>Create topic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900476" y="2338383"/>
              <a:ext cx="1479395" cy="905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00" dirty="0"/>
                <a:t>Update ticket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328600" y="2338383"/>
              <a:ext cx="1479395" cy="905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00" dirty="0"/>
                <a:t>Use Kafka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02685" y="4024516"/>
              <a:ext cx="1553054" cy="92555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Request new hardware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254132" y="2684072"/>
              <a:ext cx="713678" cy="1449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622373" y="2718531"/>
              <a:ext cx="713678" cy="1449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044428" y="2701806"/>
              <a:ext cx="713678" cy="1449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9497396" y="2701806"/>
              <a:ext cx="713678" cy="1449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19" name="Right Arrow 18"/>
            <p:cNvSpPr/>
            <p:nvPr/>
          </p:nvSpPr>
          <p:spPr>
            <a:xfrm rot="3450273">
              <a:off x="3672821" y="3567796"/>
              <a:ext cx="713678" cy="1449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20" name="Right Arrow 19"/>
            <p:cNvSpPr/>
            <p:nvPr/>
          </p:nvSpPr>
          <p:spPr>
            <a:xfrm rot="17762618">
              <a:off x="5583728" y="3592491"/>
              <a:ext cx="713678" cy="1449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1211" y="2023442"/>
              <a:ext cx="1003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Customer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46973" y="2041780"/>
              <a:ext cx="1003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Customer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24290" y="2045418"/>
              <a:ext cx="1003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Kafka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team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97369" y="2041780"/>
              <a:ext cx="1003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Kafka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team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72171" y="2041780"/>
              <a:ext cx="1003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Kafka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team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2501" y="5024690"/>
              <a:ext cx="12654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Kafka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team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A600F0B-6B9E-45E0-94E5-7FE472EC5C8E}"/>
              </a:ext>
            </a:extLst>
          </p:cNvPr>
          <p:cNvGrpSpPr/>
          <p:nvPr/>
        </p:nvGrpSpPr>
        <p:grpSpPr>
          <a:xfrm>
            <a:off x="1694976" y="5114593"/>
            <a:ext cx="8724460" cy="1042763"/>
            <a:chOff x="1303088" y="5153782"/>
            <a:chExt cx="8724460" cy="10427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55D1FCD-DB30-4EBF-ABEB-89295A0EF649}"/>
                </a:ext>
              </a:extLst>
            </p:cNvPr>
            <p:cNvSpPr txBox="1"/>
            <p:nvPr/>
          </p:nvSpPr>
          <p:spPr>
            <a:xfrm>
              <a:off x="1303088" y="5472223"/>
              <a:ext cx="128015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Weeks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ECD0E33-EB4F-4DDE-9955-F931D67F72A0}"/>
                </a:ext>
              </a:extLst>
            </p:cNvPr>
            <p:cNvSpPr txBox="1"/>
            <p:nvPr/>
          </p:nvSpPr>
          <p:spPr>
            <a:xfrm>
              <a:off x="8302303" y="5459719"/>
              <a:ext cx="172524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rgbClr val="0070C0"/>
                  </a:solidFill>
                </a:defRPr>
              </a:lvl1pPr>
            </a:lstStyle>
            <a:p>
              <a:r>
                <a:rPr lang="en-US" dirty="0"/>
                <a:t>Minutes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xmlns="" id="{96DD07F5-D4BA-4C1C-83EA-2D12CEA4A1F6}"/>
                </a:ext>
              </a:extLst>
            </p:cNvPr>
            <p:cNvSpPr/>
            <p:nvPr/>
          </p:nvSpPr>
          <p:spPr>
            <a:xfrm>
              <a:off x="2782387" y="5153782"/>
              <a:ext cx="5486401" cy="1042763"/>
            </a:xfrm>
            <a:prstGeom prst="rightArrow">
              <a:avLst/>
            </a:prstGeom>
            <a:gradFill>
              <a:gsLst>
                <a:gs pos="51713">
                  <a:schemeClr val="accent1">
                    <a:lumMod val="60000"/>
                    <a:lumOff val="40000"/>
                  </a:schemeClr>
                </a:gs>
                <a:gs pos="41399">
                  <a:schemeClr val="accent1">
                    <a:lumMod val="60000"/>
                    <a:lumOff val="40000"/>
                  </a:schemeClr>
                </a:gs>
                <a:gs pos="12415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32410">
                  <a:schemeClr val="accent1">
                    <a:lumMod val="40000"/>
                    <a:lumOff val="60000"/>
                  </a:schemeClr>
                </a:gs>
                <a:gs pos="2275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0784" y="5490496"/>
              <a:ext cx="325127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Onboarding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FE4F9-88B4-4A4F-ADC5-D44A26DB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Self-service Onboarding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64CBBB-3058-4692-9BFF-B1B183CD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2018 PayPal Inc. Confidential and proprietary.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5D8A4E-9BE3-4EAE-9BCA-C54BE74D9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4566" y="5469301"/>
            <a:ext cx="25819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+mj-lt"/>
              </a:rPr>
              <a:t>User and application metadata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8865" y="5495105"/>
            <a:ext cx="25819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+mj-lt"/>
              </a:rPr>
              <a:t>Topic details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1" y="1660830"/>
            <a:ext cx="5450620" cy="363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C2722-64CB-5646-9B82-730BC8E12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53" y="1652277"/>
            <a:ext cx="5432235" cy="36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B68D3CB-1272-2E49-A32D-1DA6EFAA6DD5}"/>
              </a:ext>
            </a:extLst>
          </p:cNvPr>
          <p:cNvSpPr/>
          <p:nvPr/>
        </p:nvSpPr>
        <p:spPr>
          <a:xfrm>
            <a:off x="6577382" y="1470529"/>
            <a:ext cx="1807959" cy="26852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atin typeface="PayPal Forward" panose="020B0503020204020204" pitchFamily="34" charset="77"/>
              </a:rPr>
              <a:t>~6tbps</a:t>
            </a: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b="1" dirty="0">
                <a:latin typeface="PayPal Forward" panose="020B0503020204020204" pitchFamily="34" charset="77"/>
              </a:rPr>
              <a:t>Network</a:t>
            </a:r>
          </a:p>
          <a:p>
            <a:pPr algn="ctr"/>
            <a:endParaRPr lang="en-US" sz="2000" b="1" dirty="0">
              <a:latin typeface="PayPal Forward" panose="020B0503020204020204" pitchFamily="34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3A413CAA-AFAF-204E-8469-77C7B6E57EA9}"/>
              </a:ext>
            </a:extLst>
          </p:cNvPr>
          <p:cNvSpPr/>
          <p:nvPr/>
        </p:nvSpPr>
        <p:spPr>
          <a:xfrm>
            <a:off x="3721966" y="1470529"/>
            <a:ext cx="1804270" cy="26852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atin typeface="PayPal Forward" panose="020B0503020204020204" pitchFamily="34" charset="77"/>
              </a:rPr>
              <a:t>~7PB</a:t>
            </a: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b="1" dirty="0">
                <a:latin typeface="PayPal Forward" panose="020B0503020204020204" pitchFamily="34" charset="77"/>
              </a:rPr>
              <a:t>Disk</a:t>
            </a:r>
          </a:p>
          <a:p>
            <a:pPr algn="ctr"/>
            <a:endParaRPr lang="en-US" sz="2000" b="1" dirty="0">
              <a:latin typeface="PayPal Forward" panose="020B0503020204020204" pitchFamily="34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B68D3CB-1272-2E49-A32D-1DA6EFAA6DD5}"/>
              </a:ext>
            </a:extLst>
          </p:cNvPr>
          <p:cNvSpPr/>
          <p:nvPr/>
        </p:nvSpPr>
        <p:spPr>
          <a:xfrm>
            <a:off x="9310936" y="1470529"/>
            <a:ext cx="1772394" cy="26852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atin typeface="PayPal Forward" panose="020B0503020204020204" pitchFamily="34" charset="77"/>
              </a:rPr>
              <a:t>~3000</a:t>
            </a: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b="1" dirty="0">
                <a:latin typeface="PayPal Forward" panose="020B0503020204020204" pitchFamily="34" charset="77"/>
              </a:rPr>
              <a:t>CPU</a:t>
            </a:r>
          </a:p>
          <a:p>
            <a:pPr algn="ctr"/>
            <a:endParaRPr lang="en-US" sz="2000" b="1" dirty="0">
              <a:latin typeface="PayPal Forward" panose="020B0503020204020204" pitchFamily="34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1670" y="4788122"/>
            <a:ext cx="8113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+mj-lt"/>
              </a:rPr>
              <a:t> Tens of </a:t>
            </a:r>
            <a:r>
              <a:rPr lang="en-US" sz="3200" dirty="0" smtClean="0">
                <a:latin typeface="+mj-lt"/>
              </a:rPr>
              <a:t>millions $ </a:t>
            </a:r>
            <a:r>
              <a:rPr lang="en-US" sz="3200" dirty="0">
                <a:latin typeface="+mj-lt"/>
              </a:rPr>
              <a:t>in hardware cost!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DD1A0A0-F065-3C46-AC80-6B70BC5BEA74}"/>
              </a:ext>
            </a:extLst>
          </p:cNvPr>
          <p:cNvSpPr/>
          <p:nvPr/>
        </p:nvSpPr>
        <p:spPr>
          <a:xfrm>
            <a:off x="1002765" y="1458111"/>
            <a:ext cx="1789917" cy="26794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atin typeface="PayPal Forward" panose="020B0503020204020204" pitchFamily="34" charset="77"/>
              </a:rPr>
              <a:t>~10TB</a:t>
            </a: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b="1" dirty="0">
                <a:latin typeface="PayPal Forward" panose="020B0503020204020204" pitchFamily="34" charset="77"/>
              </a:rPr>
              <a:t>Memory</a:t>
            </a:r>
          </a:p>
          <a:p>
            <a:pPr algn="ctr"/>
            <a:endParaRPr lang="en-US" sz="2000" b="1" dirty="0">
              <a:latin typeface="PayPal Forward" panose="020B05030202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87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2018 PayPal Inc. Confidential and proprietary.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375" y="1516272"/>
            <a:ext cx="2609987" cy="799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400" dirty="0">
                <a:latin typeface="+mj-lt"/>
              </a:rPr>
              <a:t>Manage capacity based on individual cluster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7492" y="1533692"/>
            <a:ext cx="2614870" cy="432962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864064" y="2524752"/>
          <a:ext cx="1251275" cy="120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/>
          </p:nvPr>
        </p:nvGraphicFramePr>
        <p:xfrm>
          <a:off x="818446" y="3921931"/>
          <a:ext cx="1276333" cy="123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/>
          </p:nvPr>
        </p:nvGraphicFramePr>
        <p:xfrm>
          <a:off x="2186666" y="3921931"/>
          <a:ext cx="1223508" cy="135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/>
          <p:nvPr>
            <p:extLst/>
          </p:nvPr>
        </p:nvGraphicFramePr>
        <p:xfrm>
          <a:off x="2108430" y="2524752"/>
          <a:ext cx="1251463" cy="122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>
            <p:extLst/>
          </p:nvPr>
        </p:nvGraphicFramePr>
        <p:xfrm>
          <a:off x="4438669" y="4061623"/>
          <a:ext cx="1381682" cy="144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1291771" y="5499712"/>
            <a:ext cx="151666" cy="146888"/>
          </a:xfrm>
          <a:prstGeom prst="rect">
            <a:avLst/>
          </a:prstGeom>
          <a:solidFill>
            <a:srgbClr val="DE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1561506" y="5499712"/>
            <a:ext cx="3157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/>
              <a:t>used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92267" y="5499712"/>
            <a:ext cx="127477" cy="146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31" name="TextBox 30"/>
          <p:cNvSpPr txBox="1"/>
          <p:nvPr/>
        </p:nvSpPr>
        <p:spPr>
          <a:xfrm>
            <a:off x="2558846" y="5499856"/>
            <a:ext cx="4905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/>
              <a:t>unused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658316" y="1560877"/>
            <a:ext cx="3544617" cy="4302442"/>
            <a:chOff x="3658316" y="1560877"/>
            <a:chExt cx="3544617" cy="4302442"/>
          </a:xfrm>
        </p:grpSpPr>
        <p:grpSp>
          <p:nvGrpSpPr>
            <p:cNvPr id="9" name="Group 8"/>
            <p:cNvGrpSpPr/>
            <p:nvPr/>
          </p:nvGrpSpPr>
          <p:grpSpPr>
            <a:xfrm>
              <a:off x="3658316" y="2722412"/>
              <a:ext cx="702136" cy="543933"/>
              <a:chOff x="2520727" y="593895"/>
              <a:chExt cx="702136" cy="543933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2520727" y="593895"/>
                <a:ext cx="702136" cy="54393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ight Arrow 4"/>
              <p:cNvSpPr/>
              <p:nvPr/>
            </p:nvSpPr>
            <p:spPr>
              <a:xfrm>
                <a:off x="2520727" y="702682"/>
                <a:ext cx="538956" cy="3263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4499871" y="1571270"/>
              <a:ext cx="2703062" cy="7998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1400" dirty="0">
                  <a:latin typeface="+mj-lt"/>
                </a:rPr>
                <a:t>Manage capacity based on data center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9872" y="1560877"/>
              <a:ext cx="2703061" cy="4302442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graphicFrame>
          <p:nvGraphicFramePr>
            <p:cNvPr id="21" name="Chart 20"/>
            <p:cNvGraphicFramePr/>
            <p:nvPr>
              <p:extLst/>
            </p:nvPr>
          </p:nvGraphicFramePr>
          <p:xfrm>
            <a:off x="4532953" y="2489436"/>
            <a:ext cx="1246413" cy="1432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2" name="Chart 21"/>
            <p:cNvGraphicFramePr/>
            <p:nvPr>
              <p:extLst/>
            </p:nvPr>
          </p:nvGraphicFramePr>
          <p:xfrm>
            <a:off x="5838223" y="2524752"/>
            <a:ext cx="1245548" cy="1411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2" name="Chart 31"/>
            <p:cNvGraphicFramePr/>
            <p:nvPr>
              <p:extLst/>
            </p:nvPr>
          </p:nvGraphicFramePr>
          <p:xfrm>
            <a:off x="4593258" y="3872113"/>
            <a:ext cx="1246413" cy="1432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3" name="Chart 32"/>
            <p:cNvGraphicFramePr/>
            <p:nvPr>
              <p:extLst/>
            </p:nvPr>
          </p:nvGraphicFramePr>
          <p:xfrm>
            <a:off x="5889559" y="3928360"/>
            <a:ext cx="1246413" cy="1432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5957195" y="5466313"/>
              <a:ext cx="147529" cy="1573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25997" y="5468924"/>
              <a:ext cx="147529" cy="154763"/>
            </a:xfrm>
            <a:prstGeom prst="rect">
              <a:avLst/>
            </a:prstGeom>
            <a:solidFill>
              <a:srgbClr val="DE3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15278" y="5461934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used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6476" y="5461934"/>
              <a:ext cx="4905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unused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66113" y="1516272"/>
            <a:ext cx="3606686" cy="4329627"/>
            <a:chOff x="7366113" y="1516272"/>
            <a:chExt cx="3606686" cy="4329627"/>
          </a:xfrm>
        </p:grpSpPr>
        <p:sp>
          <p:nvSpPr>
            <p:cNvPr id="16" name="Rectangle 15"/>
            <p:cNvSpPr/>
            <p:nvPr/>
          </p:nvSpPr>
          <p:spPr>
            <a:xfrm>
              <a:off x="8231428" y="1516272"/>
              <a:ext cx="2741371" cy="7998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1400" dirty="0">
                  <a:latin typeface="+mj-lt"/>
                </a:rPr>
                <a:t>Capacity </a:t>
              </a:r>
              <a:r>
                <a:rPr lang="en-US" sz="1400" dirty="0" err="1">
                  <a:latin typeface="+mj-lt"/>
                </a:rPr>
                <a:t>showback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31428" y="1516272"/>
              <a:ext cx="2741371" cy="4329627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366113" y="2722412"/>
              <a:ext cx="702136" cy="543933"/>
              <a:chOff x="2520727" y="593895"/>
              <a:chExt cx="702136" cy="543933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2520727" y="593895"/>
                <a:ext cx="702136" cy="54393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ight Arrow 4"/>
              <p:cNvSpPr/>
              <p:nvPr/>
            </p:nvSpPr>
            <p:spPr>
              <a:xfrm>
                <a:off x="2520727" y="702682"/>
                <a:ext cx="538956" cy="3263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graphicFrame>
          <p:nvGraphicFramePr>
            <p:cNvPr id="8" name="Chart 7"/>
            <p:cNvGraphicFramePr/>
            <p:nvPr/>
          </p:nvGraphicFramePr>
          <p:xfrm>
            <a:off x="8447898" y="2811848"/>
            <a:ext cx="2356951" cy="2341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673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</a:t>
            </a:r>
            <a:r>
              <a:rPr lang="en-US" dirty="0" err="1"/>
              <a:t>Showback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664566" y="5660324"/>
            <a:ext cx="24344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19468E"/>
                </a:solidFill>
                <a:latin typeface="+mj-lt"/>
              </a:rPr>
              <a:t>Customer used capacity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8317" y="5537095"/>
            <a:ext cx="22178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19468E"/>
                </a:solidFill>
                <a:latin typeface="+mj-lt"/>
              </a:rPr>
              <a:t>Customer used capacity by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000B55-1CA7-CF4F-B713-ECF3176C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135117"/>
            <a:ext cx="4983162" cy="4449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388B16-7941-394C-8467-05B86CC1B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11" y="1170961"/>
            <a:ext cx="6179675" cy="437822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664566" y="2362200"/>
            <a:ext cx="240434" cy="12139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1905000" y="2329706"/>
            <a:ext cx="167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+mj-lt"/>
              </a:rPr>
              <a:t>Organization Hierarchy</a:t>
            </a:r>
          </a:p>
        </p:txBody>
      </p:sp>
      <p:sp>
        <p:nvSpPr>
          <p:cNvPr id="10" name="Left Arrow 9"/>
          <p:cNvSpPr/>
          <p:nvPr/>
        </p:nvSpPr>
        <p:spPr>
          <a:xfrm>
            <a:off x="6888162" y="2410411"/>
            <a:ext cx="240434" cy="12139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1" name="TextBox 10"/>
          <p:cNvSpPr txBox="1"/>
          <p:nvPr/>
        </p:nvSpPr>
        <p:spPr>
          <a:xfrm>
            <a:off x="7128596" y="2377917"/>
            <a:ext cx="167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+mj-lt"/>
              </a:rPr>
              <a:t>Organization Hierarchy</a:t>
            </a:r>
          </a:p>
        </p:txBody>
      </p:sp>
    </p:spTree>
    <p:extLst>
      <p:ext uri="{BB962C8B-B14F-4D97-AF65-F5344CB8AC3E}">
        <p14:creationId xmlns:p14="http://schemas.microsoft.com/office/powerpoint/2010/main" val="13574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7296C-E0FA-E643-9A2B-618192C1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 to Kafka as a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BB9342-0AC8-894C-B283-A8253693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53344" y="3944608"/>
            <a:ext cx="9144000" cy="485775"/>
          </a:xfrm>
        </p:spPr>
        <p:txBody>
          <a:bodyPr/>
          <a:lstStyle/>
          <a:p>
            <a:pPr algn="ctr"/>
            <a:r>
              <a:rPr lang="en-US" sz="2000" dirty="0">
                <a:latin typeface="PayPal Sans Big Medium"/>
              </a:rPr>
              <a:t>Configuration Service &amp;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2249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13EB3-BC18-4979-A758-BD5839EB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Clusters uneven-utilization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F0502E-47CF-4752-A910-91E0E117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944880"/>
            <a:ext cx="11187114" cy="5408295"/>
          </a:xfrm>
        </p:spPr>
        <p:txBody>
          <a:bodyPr/>
          <a:lstStyle/>
          <a:p>
            <a:endParaRPr lang="en" b="1" dirty="0"/>
          </a:p>
          <a:p>
            <a:r>
              <a:rPr lang="en-US" b="1" dirty="0">
                <a:latin typeface="PayPal Sans Big Light" panose="020B0303040504040204" pitchFamily="34" charset="0"/>
              </a:rPr>
              <a:t>Storage and Bandwidth Usage across clusters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B82E04-837F-4E2C-9538-FC710FB3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3E02634-DE7A-4063-B7D3-A1B07C21B91F}"/>
              </a:ext>
            </a:extLst>
          </p:cNvPr>
          <p:cNvGrpSpPr/>
          <p:nvPr/>
        </p:nvGrpSpPr>
        <p:grpSpPr>
          <a:xfrm>
            <a:off x="892903" y="1924044"/>
            <a:ext cx="3808083" cy="1663658"/>
            <a:chOff x="892903" y="1924044"/>
            <a:chExt cx="3808083" cy="1663658"/>
          </a:xfrm>
        </p:grpSpPr>
        <p:sp>
          <p:nvSpPr>
            <p:cNvPr id="29" name="Google Shape;256;p32">
              <a:extLst>
                <a:ext uri="{FF2B5EF4-FFF2-40B4-BE49-F238E27FC236}">
                  <a16:creationId xmlns:a16="http://schemas.microsoft.com/office/drawing/2014/main" xmlns="" id="{A364A3E1-0478-41A6-B984-AAFFF6ABFA08}"/>
                </a:ext>
              </a:extLst>
            </p:cNvPr>
            <p:cNvSpPr/>
            <p:nvPr/>
          </p:nvSpPr>
          <p:spPr>
            <a:xfrm>
              <a:off x="3170186" y="1924044"/>
              <a:ext cx="1530800" cy="134920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C9E6797-5A3E-42B5-A5FE-28ACB2313EF0}"/>
                </a:ext>
              </a:extLst>
            </p:cNvPr>
            <p:cNvSpPr txBox="1"/>
            <p:nvPr/>
          </p:nvSpPr>
          <p:spPr>
            <a:xfrm>
              <a:off x="2932703" y="3249148"/>
              <a:ext cx="1746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600" dirty="0">
                  <a:latin typeface="PayPal Sans Big Light" panose="020B0303040504040204" pitchFamily="34" charset="0"/>
                </a:rPr>
                <a:t>{ highly utilized }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DF88B7CF-FB95-4D10-87DF-40A2C2403721}"/>
                </a:ext>
              </a:extLst>
            </p:cNvPr>
            <p:cNvGrpSpPr/>
            <p:nvPr/>
          </p:nvGrpSpPr>
          <p:grpSpPr>
            <a:xfrm>
              <a:off x="892903" y="2350222"/>
              <a:ext cx="1563896" cy="532200"/>
              <a:chOff x="703450" y="2253309"/>
              <a:chExt cx="1172922" cy="399150"/>
            </a:xfrm>
          </p:grpSpPr>
          <p:sp>
            <p:nvSpPr>
              <p:cNvPr id="75" name="Google Shape;262;p32">
                <a:extLst>
                  <a:ext uri="{FF2B5EF4-FFF2-40B4-BE49-F238E27FC236}">
                    <a16:creationId xmlns:a16="http://schemas.microsoft.com/office/drawing/2014/main" xmlns="" id="{17050CF3-447A-4815-ABD2-B0E48C015516}"/>
                  </a:ext>
                </a:extLst>
              </p:cNvPr>
              <p:cNvSpPr/>
              <p:nvPr/>
            </p:nvSpPr>
            <p:spPr>
              <a:xfrm>
                <a:off x="703450" y="225330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Google Shape;262;p32">
                <a:extLst>
                  <a:ext uri="{FF2B5EF4-FFF2-40B4-BE49-F238E27FC236}">
                    <a16:creationId xmlns:a16="http://schemas.microsoft.com/office/drawing/2014/main" xmlns="" id="{86D02331-FD6A-4AE8-A926-C0C68D570473}"/>
                  </a:ext>
                </a:extLst>
              </p:cNvPr>
              <p:cNvSpPr/>
              <p:nvPr/>
            </p:nvSpPr>
            <p:spPr>
              <a:xfrm>
                <a:off x="745010" y="2322591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Google Shape;262;p32">
                <a:extLst>
                  <a:ext uri="{FF2B5EF4-FFF2-40B4-BE49-F238E27FC236}">
                    <a16:creationId xmlns:a16="http://schemas.microsoft.com/office/drawing/2014/main" xmlns="" id="{86010980-9735-4AE6-884F-7B02CA8501D4}"/>
                  </a:ext>
                </a:extLst>
              </p:cNvPr>
              <p:cNvSpPr/>
              <p:nvPr/>
            </p:nvSpPr>
            <p:spPr>
              <a:xfrm>
                <a:off x="798732" y="238635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PayPal Sans Big Light" panose="020B0303040504040204" pitchFamily="34" charset="0"/>
                  </a:rPr>
                  <a:t>Client-apps</a:t>
                </a:r>
                <a:endParaRPr sz="1600" dirty="0">
                  <a:solidFill>
                    <a:schemeClr val="bg1"/>
                  </a:solidFill>
                  <a:latin typeface="PayPal Sans Big Light" panose="020B0303040504040204" pitchFamily="34" charset="0"/>
                </a:endParaRPr>
              </a:p>
            </p:txBody>
          </p:sp>
        </p:grpSp>
        <p:sp>
          <p:nvSpPr>
            <p:cNvPr id="86" name="Google Shape;248;p31">
              <a:extLst>
                <a:ext uri="{FF2B5EF4-FFF2-40B4-BE49-F238E27FC236}">
                  <a16:creationId xmlns:a16="http://schemas.microsoft.com/office/drawing/2014/main" xmlns="" id="{7C5E1330-BA9B-435E-814E-6969549D31FA}"/>
                </a:ext>
              </a:extLst>
            </p:cNvPr>
            <p:cNvSpPr/>
            <p:nvPr/>
          </p:nvSpPr>
          <p:spPr>
            <a:xfrm>
              <a:off x="2541556" y="2513919"/>
              <a:ext cx="561633" cy="27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92" name="Google Shape;257;p32">
              <a:extLst>
                <a:ext uri="{FF2B5EF4-FFF2-40B4-BE49-F238E27FC236}">
                  <a16:creationId xmlns:a16="http://schemas.microsoft.com/office/drawing/2014/main" xmlns="" id="{8E9108CF-7E92-4685-8A49-0F139350680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8629" y="1960321"/>
              <a:ext cx="300067" cy="271667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6" name="Chart 95">
              <a:extLst>
                <a:ext uri="{FF2B5EF4-FFF2-40B4-BE49-F238E27FC236}">
                  <a16:creationId xmlns:a16="http://schemas.microsoft.com/office/drawing/2014/main" xmlns="" id="{8AF4B5E8-369C-4F6B-9C61-3FE103B467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43084438"/>
                </p:ext>
              </p:extLst>
            </p:nvPr>
          </p:nvGraphicFramePr>
          <p:xfrm>
            <a:off x="3245900" y="2235361"/>
            <a:ext cx="1052437" cy="10708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895B54E-4373-4A19-882A-E5A42CC09B26}"/>
              </a:ext>
            </a:extLst>
          </p:cNvPr>
          <p:cNvGrpSpPr/>
          <p:nvPr/>
        </p:nvGrpSpPr>
        <p:grpSpPr>
          <a:xfrm>
            <a:off x="6185085" y="1892811"/>
            <a:ext cx="3975529" cy="1751626"/>
            <a:chOff x="7648125" y="1207011"/>
            <a:chExt cx="3975529" cy="1751626"/>
          </a:xfrm>
        </p:grpSpPr>
        <p:sp>
          <p:nvSpPr>
            <p:cNvPr id="54" name="Google Shape;256;p32">
              <a:extLst>
                <a:ext uri="{FF2B5EF4-FFF2-40B4-BE49-F238E27FC236}">
                  <a16:creationId xmlns:a16="http://schemas.microsoft.com/office/drawing/2014/main" xmlns="" id="{3B03E111-C129-479E-A1F8-2EBE36CC57BB}"/>
                </a:ext>
              </a:extLst>
            </p:cNvPr>
            <p:cNvSpPr/>
            <p:nvPr/>
          </p:nvSpPr>
          <p:spPr>
            <a:xfrm>
              <a:off x="7795107" y="1207011"/>
              <a:ext cx="1530800" cy="134920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A77CDB64-8631-4402-9979-D084C85B392A}"/>
                </a:ext>
              </a:extLst>
            </p:cNvPr>
            <p:cNvGrpSpPr/>
            <p:nvPr/>
          </p:nvGrpSpPr>
          <p:grpSpPr>
            <a:xfrm>
              <a:off x="10059757" y="1605101"/>
              <a:ext cx="1563897" cy="532200"/>
              <a:chOff x="590256" y="2253309"/>
              <a:chExt cx="1172923" cy="399150"/>
            </a:xfrm>
          </p:grpSpPr>
          <p:sp>
            <p:nvSpPr>
              <p:cNvPr id="79" name="Google Shape;262;p32">
                <a:extLst>
                  <a:ext uri="{FF2B5EF4-FFF2-40B4-BE49-F238E27FC236}">
                    <a16:creationId xmlns:a16="http://schemas.microsoft.com/office/drawing/2014/main" xmlns="" id="{C3D2D28A-9D80-4EE1-AEE7-DDDB2AB2F799}"/>
                  </a:ext>
                </a:extLst>
              </p:cNvPr>
              <p:cNvSpPr/>
              <p:nvPr/>
            </p:nvSpPr>
            <p:spPr>
              <a:xfrm>
                <a:off x="590256" y="225330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Google Shape;262;p32">
                <a:extLst>
                  <a:ext uri="{FF2B5EF4-FFF2-40B4-BE49-F238E27FC236}">
                    <a16:creationId xmlns:a16="http://schemas.microsoft.com/office/drawing/2014/main" xmlns="" id="{4F988E61-9EDC-47A1-A67B-85C68FC92920}"/>
                  </a:ext>
                </a:extLst>
              </p:cNvPr>
              <p:cNvSpPr/>
              <p:nvPr/>
            </p:nvSpPr>
            <p:spPr>
              <a:xfrm>
                <a:off x="638474" y="2322591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Google Shape;262;p32">
                <a:extLst>
                  <a:ext uri="{FF2B5EF4-FFF2-40B4-BE49-F238E27FC236}">
                    <a16:creationId xmlns:a16="http://schemas.microsoft.com/office/drawing/2014/main" xmlns="" id="{56CEF66C-EF56-443F-A070-D5983C2CD3E4}"/>
                  </a:ext>
                </a:extLst>
              </p:cNvPr>
              <p:cNvSpPr/>
              <p:nvPr/>
            </p:nvSpPr>
            <p:spPr>
              <a:xfrm>
                <a:off x="685539" y="238635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PayPal Sans Big Light" panose="020B0303040504040204" pitchFamily="34" charset="0"/>
                  </a:rPr>
                  <a:t>Client-apps</a:t>
                </a:r>
                <a:endParaRPr sz="1600" dirty="0">
                  <a:solidFill>
                    <a:schemeClr val="bg1"/>
                  </a:solidFill>
                  <a:latin typeface="PayPal Sans Big Light" panose="020B0303040504040204" pitchFamily="34" charset="0"/>
                </a:endParaRPr>
              </a:p>
            </p:txBody>
          </p:sp>
        </p:grpSp>
        <p:sp>
          <p:nvSpPr>
            <p:cNvPr id="88" name="Google Shape;248;p31">
              <a:extLst>
                <a:ext uri="{FF2B5EF4-FFF2-40B4-BE49-F238E27FC236}">
                  <a16:creationId xmlns:a16="http://schemas.microsoft.com/office/drawing/2014/main" xmlns="" id="{D707320D-9697-48E4-B407-AAD884748DF6}"/>
                </a:ext>
              </a:extLst>
            </p:cNvPr>
            <p:cNvSpPr/>
            <p:nvPr/>
          </p:nvSpPr>
          <p:spPr>
            <a:xfrm rot="10800000">
              <a:off x="9434638" y="1708681"/>
              <a:ext cx="507510" cy="271600"/>
            </a:xfrm>
            <a:prstGeom prst="rightArrow">
              <a:avLst>
                <a:gd name="adj1" fmla="val 55106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5189B53-63F0-438D-B154-DCD588FC1E56}"/>
                </a:ext>
              </a:extLst>
            </p:cNvPr>
            <p:cNvSpPr txBox="1"/>
            <p:nvPr/>
          </p:nvSpPr>
          <p:spPr>
            <a:xfrm>
              <a:off x="7648125" y="2620083"/>
              <a:ext cx="1639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600" dirty="0">
                  <a:latin typeface="PayPal Sans Big Light" panose="020B0303040504040204" pitchFamily="34" charset="0"/>
                </a:rPr>
                <a:t>{ fairly utilized }</a:t>
              </a:r>
            </a:p>
          </p:txBody>
        </p:sp>
        <p:pic>
          <p:nvPicPr>
            <p:cNvPr id="55" name="Google Shape;257;p32">
              <a:extLst>
                <a:ext uri="{FF2B5EF4-FFF2-40B4-BE49-F238E27FC236}">
                  <a16:creationId xmlns:a16="http://schemas.microsoft.com/office/drawing/2014/main" xmlns="" id="{D1F6D314-C8AA-4DED-ADBF-4DF2D84D6E2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10473" y="1232681"/>
              <a:ext cx="300067" cy="271667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8" name="Chart 97">
              <a:extLst>
                <a:ext uri="{FF2B5EF4-FFF2-40B4-BE49-F238E27FC236}">
                  <a16:creationId xmlns:a16="http://schemas.microsoft.com/office/drawing/2014/main" xmlns="" id="{B5D54725-A963-4D24-83B3-BB50CBEF04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1705557"/>
                </p:ext>
              </p:extLst>
            </p:nvPr>
          </p:nvGraphicFramePr>
          <p:xfrm>
            <a:off x="7840826" y="1499925"/>
            <a:ext cx="1150773" cy="10287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DDF1423-A3A9-4459-9FEE-9C7EB9916A0A}"/>
              </a:ext>
            </a:extLst>
          </p:cNvPr>
          <p:cNvGrpSpPr/>
          <p:nvPr/>
        </p:nvGrpSpPr>
        <p:grpSpPr>
          <a:xfrm>
            <a:off x="1409894" y="3913826"/>
            <a:ext cx="3929396" cy="1678525"/>
            <a:chOff x="1379414" y="3913826"/>
            <a:chExt cx="3929396" cy="1678525"/>
          </a:xfrm>
        </p:grpSpPr>
        <p:sp>
          <p:nvSpPr>
            <p:cNvPr id="89" name="Google Shape;256;p32">
              <a:extLst>
                <a:ext uri="{FF2B5EF4-FFF2-40B4-BE49-F238E27FC236}">
                  <a16:creationId xmlns:a16="http://schemas.microsoft.com/office/drawing/2014/main" xmlns="" id="{5D3702DA-EBA1-47F6-B6FC-37515EB87592}"/>
                </a:ext>
              </a:extLst>
            </p:cNvPr>
            <p:cNvSpPr/>
            <p:nvPr/>
          </p:nvSpPr>
          <p:spPr>
            <a:xfrm>
              <a:off x="3710766" y="3913826"/>
              <a:ext cx="1530800" cy="134920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B8895F-3C98-4D1C-83C7-30C950D9F46E}"/>
                </a:ext>
              </a:extLst>
            </p:cNvPr>
            <p:cNvSpPr txBox="1"/>
            <p:nvPr/>
          </p:nvSpPr>
          <p:spPr>
            <a:xfrm>
              <a:off x="3562446" y="5253797"/>
              <a:ext cx="1746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600" dirty="0">
                  <a:latin typeface="PayPal Sans Big Light" panose="020B0303040504040204" pitchFamily="34" charset="0"/>
                </a:rPr>
                <a:t>{ lightly utilized }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646D245B-F108-48E8-AD05-3AC2FE46EDE9}"/>
                </a:ext>
              </a:extLst>
            </p:cNvPr>
            <p:cNvGrpSpPr/>
            <p:nvPr/>
          </p:nvGrpSpPr>
          <p:grpSpPr>
            <a:xfrm>
              <a:off x="1379414" y="4411026"/>
              <a:ext cx="1563896" cy="532200"/>
              <a:chOff x="603580" y="2253309"/>
              <a:chExt cx="1172922" cy="399150"/>
            </a:xfrm>
          </p:grpSpPr>
          <p:sp>
            <p:nvSpPr>
              <p:cNvPr id="83" name="Google Shape;262;p32">
                <a:extLst>
                  <a:ext uri="{FF2B5EF4-FFF2-40B4-BE49-F238E27FC236}">
                    <a16:creationId xmlns:a16="http://schemas.microsoft.com/office/drawing/2014/main" xmlns="" id="{BB4D3B27-1FB6-4BF3-AE13-C41241F8A5A5}"/>
                  </a:ext>
                </a:extLst>
              </p:cNvPr>
              <p:cNvSpPr/>
              <p:nvPr/>
            </p:nvSpPr>
            <p:spPr>
              <a:xfrm>
                <a:off x="603580" y="225330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Google Shape;262;p32">
                <a:extLst>
                  <a:ext uri="{FF2B5EF4-FFF2-40B4-BE49-F238E27FC236}">
                    <a16:creationId xmlns:a16="http://schemas.microsoft.com/office/drawing/2014/main" xmlns="" id="{E0696058-D2E6-4F3C-A443-A6E22BE0B5C2}"/>
                  </a:ext>
                </a:extLst>
              </p:cNvPr>
              <p:cNvSpPr/>
              <p:nvPr/>
            </p:nvSpPr>
            <p:spPr>
              <a:xfrm>
                <a:off x="645138" y="2322591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Google Shape;262;p32">
                <a:extLst>
                  <a:ext uri="{FF2B5EF4-FFF2-40B4-BE49-F238E27FC236}">
                    <a16:creationId xmlns:a16="http://schemas.microsoft.com/office/drawing/2014/main" xmlns="" id="{0CD80B8E-F610-41C0-A9CD-91F458F3641F}"/>
                  </a:ext>
                </a:extLst>
              </p:cNvPr>
              <p:cNvSpPr/>
              <p:nvPr/>
            </p:nvSpPr>
            <p:spPr>
              <a:xfrm>
                <a:off x="698862" y="238635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1600" dirty="0">
                    <a:solidFill>
                      <a:schemeClr val="bg1"/>
                    </a:solidFill>
                    <a:latin typeface="PayPal Sans Big Light" panose="020B0303040504040204" pitchFamily="34" charset="0"/>
                  </a:rPr>
                  <a:t>Client-apps</a:t>
                </a:r>
                <a:endParaRPr sz="1600" dirty="0">
                  <a:solidFill>
                    <a:schemeClr val="bg1"/>
                  </a:solidFill>
                  <a:latin typeface="PayPal Sans Big Light" panose="020B0303040504040204" pitchFamily="34" charset="0"/>
                </a:endParaRPr>
              </a:p>
            </p:txBody>
          </p:sp>
        </p:grpSp>
        <p:sp>
          <p:nvSpPr>
            <p:cNvPr id="87" name="Google Shape;248;p31">
              <a:extLst>
                <a:ext uri="{FF2B5EF4-FFF2-40B4-BE49-F238E27FC236}">
                  <a16:creationId xmlns:a16="http://schemas.microsoft.com/office/drawing/2014/main" xmlns="" id="{353442C3-2D6B-41D5-9E59-1B173D83EB0D}"/>
                </a:ext>
              </a:extLst>
            </p:cNvPr>
            <p:cNvSpPr/>
            <p:nvPr/>
          </p:nvSpPr>
          <p:spPr>
            <a:xfrm>
              <a:off x="3047521" y="4545002"/>
              <a:ext cx="561633" cy="27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90" name="Google Shape;257;p32">
              <a:extLst>
                <a:ext uri="{FF2B5EF4-FFF2-40B4-BE49-F238E27FC236}">
                  <a16:creationId xmlns:a16="http://schemas.microsoft.com/office/drawing/2014/main" xmlns="" id="{3E0E4E2C-9404-471A-A0DC-02DCBF447BA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2899" y="3948426"/>
              <a:ext cx="300067" cy="271667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9" name="Chart 98">
              <a:extLst>
                <a:ext uri="{FF2B5EF4-FFF2-40B4-BE49-F238E27FC236}">
                  <a16:creationId xmlns:a16="http://schemas.microsoft.com/office/drawing/2014/main" xmlns="" id="{E93514B0-855F-4932-B710-9202C3C4F8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24361262"/>
                </p:ext>
              </p:extLst>
            </p:nvPr>
          </p:nvGraphicFramePr>
          <p:xfrm>
            <a:off x="3784386" y="4227946"/>
            <a:ext cx="1066143" cy="10491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260A5-DAAB-4F5B-960F-7DF118A7C06C}"/>
              </a:ext>
            </a:extLst>
          </p:cNvPr>
          <p:cNvGrpSpPr/>
          <p:nvPr/>
        </p:nvGrpSpPr>
        <p:grpSpPr>
          <a:xfrm>
            <a:off x="5926348" y="3982389"/>
            <a:ext cx="4222536" cy="1685223"/>
            <a:chOff x="5926348" y="3982389"/>
            <a:chExt cx="4222536" cy="1685223"/>
          </a:xfrm>
        </p:grpSpPr>
        <p:sp>
          <p:nvSpPr>
            <p:cNvPr id="49" name="Google Shape;256;p32">
              <a:extLst>
                <a:ext uri="{FF2B5EF4-FFF2-40B4-BE49-F238E27FC236}">
                  <a16:creationId xmlns:a16="http://schemas.microsoft.com/office/drawing/2014/main" xmlns="" id="{C6571D94-CC35-42C0-8D2F-81B379A91091}"/>
                </a:ext>
              </a:extLst>
            </p:cNvPr>
            <p:cNvSpPr/>
            <p:nvPr/>
          </p:nvSpPr>
          <p:spPr>
            <a:xfrm>
              <a:off x="6349184" y="3982389"/>
              <a:ext cx="1519266" cy="1349200"/>
            </a:xfrm>
            <a:prstGeom prst="cube">
              <a:avLst>
                <a:gd name="adj" fmla="val 25000"/>
              </a:avLst>
            </a:prstGeom>
            <a:noFill/>
            <a:ln w="952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0" name="Google Shape;257;p32">
              <a:extLst>
                <a:ext uri="{FF2B5EF4-FFF2-40B4-BE49-F238E27FC236}">
                  <a16:creationId xmlns:a16="http://schemas.microsoft.com/office/drawing/2014/main" xmlns="" id="{BEEE6486-9AF9-43F9-B941-CD02A20E6E6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59913" y="4038170"/>
              <a:ext cx="297806" cy="2716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62630422-3C80-42E6-8E64-DF9C4244C7D6}"/>
                </a:ext>
              </a:extLst>
            </p:cNvPr>
            <p:cNvGrpSpPr/>
            <p:nvPr/>
          </p:nvGrpSpPr>
          <p:grpSpPr>
            <a:xfrm>
              <a:off x="8596770" y="4380479"/>
              <a:ext cx="1552114" cy="532200"/>
              <a:chOff x="590256" y="2253309"/>
              <a:chExt cx="1172923" cy="399150"/>
            </a:xfrm>
          </p:grpSpPr>
          <p:sp>
            <p:nvSpPr>
              <p:cNvPr id="93" name="Google Shape;262;p32">
                <a:extLst>
                  <a:ext uri="{FF2B5EF4-FFF2-40B4-BE49-F238E27FC236}">
                    <a16:creationId xmlns:a16="http://schemas.microsoft.com/office/drawing/2014/main" xmlns="" id="{3C896C43-6DB3-4628-9F35-1A853E57D6E0}"/>
                  </a:ext>
                </a:extLst>
              </p:cNvPr>
              <p:cNvSpPr/>
              <p:nvPr/>
            </p:nvSpPr>
            <p:spPr>
              <a:xfrm>
                <a:off x="590256" y="225330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Google Shape;262;p32">
                <a:extLst>
                  <a:ext uri="{FF2B5EF4-FFF2-40B4-BE49-F238E27FC236}">
                    <a16:creationId xmlns:a16="http://schemas.microsoft.com/office/drawing/2014/main" xmlns="" id="{838E8F04-E81D-4F1C-80D0-89F03A4E1772}"/>
                  </a:ext>
                </a:extLst>
              </p:cNvPr>
              <p:cNvSpPr/>
              <p:nvPr/>
            </p:nvSpPr>
            <p:spPr>
              <a:xfrm>
                <a:off x="638474" y="2322591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5E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Google Shape;262;p32">
                <a:extLst>
                  <a:ext uri="{FF2B5EF4-FFF2-40B4-BE49-F238E27FC236}">
                    <a16:creationId xmlns:a16="http://schemas.microsoft.com/office/drawing/2014/main" xmlns="" id="{3D7206EA-72DB-4AEA-AAA8-C506D1D03C1C}"/>
                  </a:ext>
                </a:extLst>
              </p:cNvPr>
              <p:cNvSpPr/>
              <p:nvPr/>
            </p:nvSpPr>
            <p:spPr>
              <a:xfrm>
                <a:off x="685539" y="2386359"/>
                <a:ext cx="1077640" cy="2661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PayPal Sans Big Light" panose="020B0303040504040204" pitchFamily="34" charset="0"/>
                  </a:rPr>
                  <a:t>Client-apps</a:t>
                </a:r>
                <a:endParaRPr sz="1600" dirty="0">
                  <a:solidFill>
                    <a:schemeClr val="bg1"/>
                  </a:solidFill>
                  <a:latin typeface="PayPal Sans Big Light" panose="020B0303040504040204" pitchFamily="34" charset="0"/>
                </a:endParaRPr>
              </a:p>
            </p:txBody>
          </p:sp>
        </p:grpSp>
        <p:sp>
          <p:nvSpPr>
            <p:cNvPr id="53" name="Google Shape;248;p31">
              <a:extLst>
                <a:ext uri="{FF2B5EF4-FFF2-40B4-BE49-F238E27FC236}">
                  <a16:creationId xmlns:a16="http://schemas.microsoft.com/office/drawing/2014/main" xmlns="" id="{1779A70C-25F3-4D00-8FF2-8CFB37E86569}"/>
                </a:ext>
              </a:extLst>
            </p:cNvPr>
            <p:cNvSpPr/>
            <p:nvPr/>
          </p:nvSpPr>
          <p:spPr>
            <a:xfrm rot="10800000">
              <a:off x="7976362" y="4484059"/>
              <a:ext cx="503686" cy="271600"/>
            </a:xfrm>
            <a:prstGeom prst="rightArrow">
              <a:avLst>
                <a:gd name="adj1" fmla="val 55106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FDB8CF8-410D-44F2-9D17-0BB62BDFFE71}"/>
                </a:ext>
              </a:extLst>
            </p:cNvPr>
            <p:cNvSpPr txBox="1"/>
            <p:nvPr/>
          </p:nvSpPr>
          <p:spPr>
            <a:xfrm>
              <a:off x="5926348" y="5329058"/>
              <a:ext cx="2553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600" dirty="0">
                  <a:latin typeface="PayPal Sans Big Light" panose="020B0303040504040204" pitchFamily="34" charset="0"/>
                </a:rPr>
                <a:t>{ need to decommission }</a:t>
              </a:r>
            </a:p>
          </p:txBody>
        </p:sp>
        <p:graphicFrame>
          <p:nvGraphicFramePr>
            <p:cNvPr id="104" name="Chart 103">
              <a:extLst>
                <a:ext uri="{FF2B5EF4-FFF2-40B4-BE49-F238E27FC236}">
                  <a16:creationId xmlns:a16="http://schemas.microsoft.com/office/drawing/2014/main" xmlns="" id="{032F6137-3EE8-4735-A9A5-F2B3D03F0F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6806988"/>
                </p:ext>
              </p:extLst>
            </p:nvPr>
          </p:nvGraphicFramePr>
          <p:xfrm>
            <a:off x="6420906" y="4319386"/>
            <a:ext cx="1066143" cy="10491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57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BAD29-A073-2840-9404-7E90FE5C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PayPal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8247AC-1E37-2E42-B812-EA56574D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5C2D2E-8182-0542-943D-D02FBD8B651B}"/>
              </a:ext>
            </a:extLst>
          </p:cNvPr>
          <p:cNvSpPr txBox="1"/>
          <p:nvPr/>
        </p:nvSpPr>
        <p:spPr>
          <a:xfrm>
            <a:off x="1554448" y="6743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3DD680-7EF8-8E47-BBAB-FADC70A10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30" y="1098689"/>
            <a:ext cx="9309100" cy="4711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A3AAE6-C8AE-9340-9849-F43D6BDD5D43}"/>
              </a:ext>
            </a:extLst>
          </p:cNvPr>
          <p:cNvSpPr txBox="1"/>
          <p:nvPr/>
        </p:nvSpPr>
        <p:spPr>
          <a:xfrm>
            <a:off x="8167687" y="6449417"/>
            <a:ext cx="3524250" cy="1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latin typeface="PayPal Forward" panose="020B0503020204020204" pitchFamily="34" charset="77"/>
              </a:rPr>
              <a:t>From https://</a:t>
            </a:r>
            <a:r>
              <a:rPr lang="en-US" sz="800" dirty="0" err="1">
                <a:latin typeface="PayPal Forward" panose="020B0503020204020204" pitchFamily="34" charset="77"/>
              </a:rPr>
              <a:t>www.paypal.com</a:t>
            </a:r>
            <a:r>
              <a:rPr lang="en-US" sz="800" dirty="0">
                <a:latin typeface="PayPal Forward" panose="020B0503020204020204" pitchFamily="34" charset="77"/>
              </a:rPr>
              <a:t>/us/</a:t>
            </a:r>
            <a:r>
              <a:rPr lang="en-US" sz="800" dirty="0" err="1">
                <a:latin typeface="PayPal Forward" panose="020B0503020204020204" pitchFamily="34" charset="77"/>
              </a:rPr>
              <a:t>webapps</a:t>
            </a:r>
            <a:r>
              <a:rPr lang="en-US" sz="800" dirty="0">
                <a:latin typeface="PayPal Forward" panose="020B0503020204020204" pitchFamily="34" charset="77"/>
              </a:rPr>
              <a:t>/</a:t>
            </a:r>
            <a:r>
              <a:rPr lang="en-US" sz="800" dirty="0" err="1">
                <a:latin typeface="PayPal Forward" panose="020B0503020204020204" pitchFamily="34" charset="77"/>
              </a:rPr>
              <a:t>mpp</a:t>
            </a:r>
            <a:r>
              <a:rPr lang="en-US" sz="800" dirty="0">
                <a:latin typeface="PayPal Forward" panose="020B0503020204020204" pitchFamily="34" charset="77"/>
              </a:rPr>
              <a:t>/stories/media-resources</a:t>
            </a:r>
          </a:p>
        </p:txBody>
      </p:sp>
    </p:spTree>
    <p:extLst>
      <p:ext uri="{BB962C8B-B14F-4D97-AF65-F5344CB8AC3E}">
        <p14:creationId xmlns:p14="http://schemas.microsoft.com/office/powerpoint/2010/main" val="40334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13EB3-BC18-4979-A758-BD5839EB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F0502E-47CF-4752-A910-91E0E117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944880"/>
            <a:ext cx="11187114" cy="5408295"/>
          </a:xfrm>
        </p:spPr>
        <p:txBody>
          <a:bodyPr/>
          <a:lstStyle/>
          <a:p>
            <a:pPr marL="342900" indent="-342900">
              <a:buAutoNum type="alphaUcParenR"/>
            </a:pPr>
            <a:r>
              <a:rPr lang="en" dirty="0">
                <a:latin typeface="PayPal Sans Big Light" panose="020B0303040504040204" pitchFamily="34" charset="0"/>
              </a:rPr>
              <a:t>0% </a:t>
            </a:r>
            <a:r>
              <a:rPr lang="en-US" dirty="0">
                <a:latin typeface="PayPal Sans Big Light" panose="020B0303040504040204" pitchFamily="34" charset="0"/>
              </a:rPr>
              <a:t>Send </a:t>
            </a:r>
            <a:r>
              <a:rPr lang="en" dirty="0">
                <a:latin typeface="PayPal Sans Big Light" panose="020B0303040504040204" pitchFamily="34" charset="0"/>
              </a:rPr>
              <a:t>availability for some topics</a:t>
            </a:r>
          </a:p>
          <a:p>
            <a:pPr marL="342900" indent="-342900">
              <a:buAutoNum type="alphaUcParenR"/>
            </a:pPr>
            <a:endParaRPr lang="en" dirty="0">
              <a:latin typeface="PayPal Sans Big Light" panose="020B0303040504040204" pitchFamily="34" charset="0"/>
            </a:endParaRPr>
          </a:p>
          <a:p>
            <a:pPr marL="342900" indent="-342900">
              <a:buAutoNum type="alphaUcParenR"/>
            </a:pPr>
            <a:endParaRPr lang="en" dirty="0">
              <a:latin typeface="PayPal Sans Big Light" panose="020B0303040504040204" pitchFamily="34" charset="0"/>
            </a:endParaRPr>
          </a:p>
          <a:p>
            <a:pPr marL="342900" indent="-342900">
              <a:buAutoNum type="alphaUcParenR"/>
            </a:pPr>
            <a:endParaRPr lang="en" dirty="0">
              <a:latin typeface="PayPal Sans Big Light" panose="020B0303040504040204" pitchFamily="34" charset="0"/>
            </a:endParaRPr>
          </a:p>
          <a:p>
            <a:pPr marL="342900" indent="-342900">
              <a:buAutoNum type="alphaUcParenR"/>
            </a:pPr>
            <a:endParaRPr lang="en" dirty="0">
              <a:latin typeface="PayPal Sans Big Light" panose="020B0303040504040204" pitchFamily="34" charset="0"/>
            </a:endParaRPr>
          </a:p>
          <a:p>
            <a:pPr marL="342900" indent="-342900">
              <a:buAutoNum type="alphaUcParenR"/>
            </a:pPr>
            <a:endParaRPr lang="en" dirty="0">
              <a:latin typeface="PayPal Sans Big Light" panose="020B0303040504040204" pitchFamily="34" charset="0"/>
            </a:endParaRPr>
          </a:p>
          <a:p>
            <a:pPr marL="342900" indent="-342900">
              <a:buAutoNum type="alphaUcParenR"/>
            </a:pPr>
            <a:endParaRPr lang="en" dirty="0">
              <a:latin typeface="PayPal Sans Big Light" panose="020B0303040504040204" pitchFamily="34" charset="0"/>
            </a:endParaRPr>
          </a:p>
          <a:p>
            <a:pPr marL="342900" indent="-342900">
              <a:buAutoNum type="alphaUcParenR"/>
            </a:pPr>
            <a:endParaRPr lang="en" dirty="0">
              <a:latin typeface="PayPal Sans Big Light" panose="020B0303040504040204" pitchFamily="34" charset="0"/>
            </a:endParaRPr>
          </a:p>
          <a:p>
            <a:pPr marL="342900" indent="-342900">
              <a:buAutoNum type="alphaUcParenR"/>
            </a:pPr>
            <a:r>
              <a:rPr lang="en" dirty="0">
                <a:latin typeface="PayPal Sans Big Light" panose="020B0303040504040204" pitchFamily="34" charset="0"/>
              </a:rPr>
              <a:t>0%/Low cluster </a:t>
            </a:r>
            <a:r>
              <a:rPr lang="en-US" dirty="0">
                <a:latin typeface="PayPal Sans Big Light" panose="020B0303040504040204" pitchFamily="34" charset="0"/>
              </a:rPr>
              <a:t>availability upon Network switch or Power outage</a:t>
            </a:r>
            <a:endParaRPr lang="en" dirty="0">
              <a:latin typeface="PayPal Sans Big Light" panose="020B030304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B82E04-837F-4E2C-9538-FC710FB3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0CCDD00-8396-484A-B728-CE5476E854AA}"/>
              </a:ext>
            </a:extLst>
          </p:cNvPr>
          <p:cNvGrpSpPr/>
          <p:nvPr/>
        </p:nvGrpSpPr>
        <p:grpSpPr>
          <a:xfrm>
            <a:off x="945687" y="1296973"/>
            <a:ext cx="3256133" cy="1349200"/>
            <a:chOff x="1128567" y="2577133"/>
            <a:chExt cx="3256133" cy="1349200"/>
          </a:xfrm>
        </p:grpSpPr>
        <p:sp>
          <p:nvSpPr>
            <p:cNvPr id="6" name="Google Shape;226;p31">
              <a:extLst>
                <a:ext uri="{FF2B5EF4-FFF2-40B4-BE49-F238E27FC236}">
                  <a16:creationId xmlns:a16="http://schemas.microsoft.com/office/drawing/2014/main" xmlns="" id="{94E0EBA9-8361-413F-8EED-CC0AFDEECB39}"/>
                </a:ext>
              </a:extLst>
            </p:cNvPr>
            <p:cNvSpPr/>
            <p:nvPr/>
          </p:nvSpPr>
          <p:spPr>
            <a:xfrm>
              <a:off x="2853900" y="2577133"/>
              <a:ext cx="1530800" cy="134920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" name="Google Shape;227;p31">
              <a:extLst>
                <a:ext uri="{FF2B5EF4-FFF2-40B4-BE49-F238E27FC236}">
                  <a16:creationId xmlns:a16="http://schemas.microsoft.com/office/drawing/2014/main" xmlns="" id="{43C21944-6F62-4ABB-B65A-BC89AE54721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26033" y="2611733"/>
              <a:ext cx="300067" cy="2716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228;p31">
              <a:extLst>
                <a:ext uri="{FF2B5EF4-FFF2-40B4-BE49-F238E27FC236}">
                  <a16:creationId xmlns:a16="http://schemas.microsoft.com/office/drawing/2014/main" xmlns="" id="{57464CC0-29C4-42C4-BA48-94793717CDB4}"/>
                </a:ext>
              </a:extLst>
            </p:cNvPr>
            <p:cNvGrpSpPr/>
            <p:nvPr/>
          </p:nvGrpSpPr>
          <p:grpSpPr>
            <a:xfrm>
              <a:off x="3018200" y="3063067"/>
              <a:ext cx="942800" cy="772333"/>
              <a:chOff x="2263650" y="2442150"/>
              <a:chExt cx="707100" cy="434400"/>
            </a:xfrm>
          </p:grpSpPr>
          <p:sp>
            <p:nvSpPr>
              <p:cNvPr id="9" name="Google Shape;229;p31">
                <a:extLst>
                  <a:ext uri="{FF2B5EF4-FFF2-40B4-BE49-F238E27FC236}">
                    <a16:creationId xmlns:a16="http://schemas.microsoft.com/office/drawing/2014/main" xmlns="" id="{7E408CDC-C9E1-4C71-A76B-9A7AE5CFCD93}"/>
                  </a:ext>
                </a:extLst>
              </p:cNvPr>
              <p:cNvSpPr/>
              <p:nvPr/>
            </p:nvSpPr>
            <p:spPr>
              <a:xfrm>
                <a:off x="2263650" y="24421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dirty="0">
                    <a:solidFill>
                      <a:srgbClr val="FFFFFF"/>
                    </a:solidFill>
                  </a:rPr>
                  <a:t>T1</a:t>
                </a:r>
                <a:endParaRPr sz="13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Google Shape;230;p31">
                <a:extLst>
                  <a:ext uri="{FF2B5EF4-FFF2-40B4-BE49-F238E27FC236}">
                    <a16:creationId xmlns:a16="http://schemas.microsoft.com/office/drawing/2014/main" xmlns="" id="{BCA2322C-D66F-4752-8DF3-54CD2EEC986B}"/>
                  </a:ext>
                </a:extLst>
              </p:cNvPr>
              <p:cNvSpPr/>
              <p:nvPr/>
            </p:nvSpPr>
            <p:spPr>
              <a:xfrm>
                <a:off x="2263650" y="25945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T2</a:t>
                </a:r>
                <a:endParaRPr sz="1333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Google Shape;231;p31">
                <a:extLst>
                  <a:ext uri="{FF2B5EF4-FFF2-40B4-BE49-F238E27FC236}">
                    <a16:creationId xmlns:a16="http://schemas.microsoft.com/office/drawing/2014/main" xmlns="" id="{CB76B0DB-6B7D-4BE2-853D-92AA9F7EA91D}"/>
                  </a:ext>
                </a:extLst>
              </p:cNvPr>
              <p:cNvSpPr/>
              <p:nvPr/>
            </p:nvSpPr>
            <p:spPr>
              <a:xfrm>
                <a:off x="2263650" y="27469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T3</a:t>
                </a:r>
                <a:endParaRPr sz="1333">
                  <a:solidFill>
                    <a:srgbClr val="274E13"/>
                  </a:solidFill>
                </a:endParaRPr>
              </a:p>
            </p:txBody>
          </p:sp>
        </p:grpSp>
        <p:sp>
          <p:nvSpPr>
            <p:cNvPr id="12" name="Google Shape;232;p31">
              <a:extLst>
                <a:ext uri="{FF2B5EF4-FFF2-40B4-BE49-F238E27FC236}">
                  <a16:creationId xmlns:a16="http://schemas.microsoft.com/office/drawing/2014/main" xmlns="" id="{DDB7D4F4-6D56-4911-9C20-094EE2EFB0EE}"/>
                </a:ext>
              </a:extLst>
            </p:cNvPr>
            <p:cNvSpPr/>
            <p:nvPr/>
          </p:nvSpPr>
          <p:spPr>
            <a:xfrm>
              <a:off x="1128567" y="3004415"/>
              <a:ext cx="13404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 dirty="0">
                  <a:solidFill>
                    <a:schemeClr val="bg1"/>
                  </a:solidFill>
                  <a:latin typeface="PayPal Sans Big Light" panose="020B0303040504040204" pitchFamily="34" charset="0"/>
                </a:rPr>
                <a:t>Producer-1</a:t>
              </a:r>
              <a:endParaRPr sz="1600" dirty="0">
                <a:solidFill>
                  <a:schemeClr val="bg1"/>
                </a:solidFill>
                <a:latin typeface="PayPal Sans Big Light" panose="020B0303040504040204" pitchFamily="34" charset="0"/>
              </a:endParaRPr>
            </a:p>
          </p:txBody>
        </p:sp>
        <p:sp>
          <p:nvSpPr>
            <p:cNvPr id="13" name="Google Shape;233;p31">
              <a:extLst>
                <a:ext uri="{FF2B5EF4-FFF2-40B4-BE49-F238E27FC236}">
                  <a16:creationId xmlns:a16="http://schemas.microsoft.com/office/drawing/2014/main" xmlns="" id="{5A0C8725-26C8-4536-9957-BB8CF6FF049E}"/>
                </a:ext>
              </a:extLst>
            </p:cNvPr>
            <p:cNvSpPr/>
            <p:nvPr/>
          </p:nvSpPr>
          <p:spPr>
            <a:xfrm>
              <a:off x="1128567" y="3545252"/>
              <a:ext cx="13404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 dirty="0">
                  <a:solidFill>
                    <a:schemeClr val="bg1"/>
                  </a:solidFill>
                </a:rPr>
                <a:t>Producer-2</a:t>
              </a:r>
              <a:endParaRPr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xmlns="" id="{C61448FB-7BF0-46FC-A236-77B37734A40B}"/>
                </a:ext>
              </a:extLst>
            </p:cNvPr>
            <p:cNvCxnSpPr>
              <a:stCxn id="12" idx="3"/>
              <a:endCxn id="9" idx="1"/>
            </p:cNvCxnSpPr>
            <p:nvPr/>
          </p:nvCxnSpPr>
          <p:spPr>
            <a:xfrm flipV="1">
              <a:off x="2468968" y="3178278"/>
              <a:ext cx="549233" cy="3537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xmlns="" id="{2235E3A0-331B-4533-9453-0338B2F312E1}"/>
                </a:ext>
              </a:extLst>
            </p:cNvPr>
            <p:cNvCxnSpPr>
              <a:cxnSpLocks/>
              <a:stCxn id="12" idx="3"/>
              <a:endCxn id="10" idx="1"/>
            </p:cNvCxnSpPr>
            <p:nvPr/>
          </p:nvCxnSpPr>
          <p:spPr>
            <a:xfrm>
              <a:off x="2468968" y="3181815"/>
              <a:ext cx="549233" cy="267420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xmlns="" id="{1846BF0B-EBBE-4297-AC6B-62CAF472CC7E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 flipV="1">
              <a:off x="2468968" y="3720191"/>
              <a:ext cx="549233" cy="2461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361024-AFB4-4197-B567-FD3D94D403CF}"/>
              </a:ext>
            </a:extLst>
          </p:cNvPr>
          <p:cNvSpPr txBox="1"/>
          <p:nvPr/>
        </p:nvSpPr>
        <p:spPr>
          <a:xfrm>
            <a:off x="1662472" y="2811591"/>
            <a:ext cx="179646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PayPal Sans Big Light" panose="020B0303040504040204" pitchFamily="34" charset="0"/>
              </a:rPr>
              <a:t>{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yPal Sans Big Light" panose="020B0303040504040204" pitchFamily="34" charset="0"/>
              </a:rPr>
              <a:t>batch</a:t>
            </a:r>
            <a:r>
              <a:rPr lang="en-US" sz="1600" dirty="0">
                <a:solidFill>
                  <a:schemeClr val="bg1"/>
                </a:solidFill>
                <a:latin typeface="PayPal Sans Big Light" panose="020B030304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yPal Sans Big Light" panose="020B0303040504040204" pitchFamily="34" charset="0"/>
              </a:rPr>
              <a:t>expired</a:t>
            </a:r>
            <a:r>
              <a:rPr lang="en-US" sz="1600" dirty="0">
                <a:latin typeface="PayPal Sans Big Light" panose="020B0303040504040204" pitchFamily="34" charset="0"/>
              </a:rPr>
              <a:t> }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621A8DA-DB97-4DBF-86D3-6A17977D084B}"/>
              </a:ext>
            </a:extLst>
          </p:cNvPr>
          <p:cNvGrpSpPr/>
          <p:nvPr/>
        </p:nvGrpSpPr>
        <p:grpSpPr>
          <a:xfrm>
            <a:off x="4799465" y="1296973"/>
            <a:ext cx="4486708" cy="1349200"/>
            <a:chOff x="4977992" y="2577133"/>
            <a:chExt cx="4486708" cy="1349200"/>
          </a:xfrm>
        </p:grpSpPr>
        <p:sp>
          <p:nvSpPr>
            <p:cNvPr id="14" name="Google Shape;237;p31">
              <a:extLst>
                <a:ext uri="{FF2B5EF4-FFF2-40B4-BE49-F238E27FC236}">
                  <a16:creationId xmlns:a16="http://schemas.microsoft.com/office/drawing/2014/main" xmlns="" id="{B0A2BA45-F7FA-4072-83E6-C472ED225CEC}"/>
                </a:ext>
              </a:extLst>
            </p:cNvPr>
            <p:cNvSpPr/>
            <p:nvPr/>
          </p:nvSpPr>
          <p:spPr>
            <a:xfrm>
              <a:off x="7933900" y="2577133"/>
              <a:ext cx="1530800" cy="134920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5" name="Google Shape;238;p31">
              <a:extLst>
                <a:ext uri="{FF2B5EF4-FFF2-40B4-BE49-F238E27FC236}">
                  <a16:creationId xmlns:a16="http://schemas.microsoft.com/office/drawing/2014/main" xmlns="" id="{90BDB3A2-25B1-4E18-A5C9-A02876F0850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06033" y="2611733"/>
              <a:ext cx="300067" cy="2716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oogle Shape;239;p31">
              <a:extLst>
                <a:ext uri="{FF2B5EF4-FFF2-40B4-BE49-F238E27FC236}">
                  <a16:creationId xmlns:a16="http://schemas.microsoft.com/office/drawing/2014/main" xmlns="" id="{BEE410C5-7308-4AB4-8D0C-2DDEC897B9E4}"/>
                </a:ext>
              </a:extLst>
            </p:cNvPr>
            <p:cNvGrpSpPr/>
            <p:nvPr/>
          </p:nvGrpSpPr>
          <p:grpSpPr>
            <a:xfrm>
              <a:off x="8098200" y="3063067"/>
              <a:ext cx="942800" cy="772333"/>
              <a:chOff x="2263650" y="2442150"/>
              <a:chExt cx="707100" cy="434400"/>
            </a:xfrm>
          </p:grpSpPr>
          <p:sp>
            <p:nvSpPr>
              <p:cNvPr id="17" name="Google Shape;240;p31">
                <a:extLst>
                  <a:ext uri="{FF2B5EF4-FFF2-40B4-BE49-F238E27FC236}">
                    <a16:creationId xmlns:a16="http://schemas.microsoft.com/office/drawing/2014/main" xmlns="" id="{5FFCB02C-346F-4368-95D7-E043D59DE060}"/>
                  </a:ext>
                </a:extLst>
              </p:cNvPr>
              <p:cNvSpPr/>
              <p:nvPr/>
            </p:nvSpPr>
            <p:spPr>
              <a:xfrm>
                <a:off x="2263650" y="24421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T1</a:t>
                </a:r>
                <a:endParaRPr sz="1333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Google Shape;241;p31">
                <a:extLst>
                  <a:ext uri="{FF2B5EF4-FFF2-40B4-BE49-F238E27FC236}">
                    <a16:creationId xmlns:a16="http://schemas.microsoft.com/office/drawing/2014/main" xmlns="" id="{B72416C5-1F73-445C-9C1C-91089EF8C3A0}"/>
                  </a:ext>
                </a:extLst>
              </p:cNvPr>
              <p:cNvSpPr/>
              <p:nvPr/>
            </p:nvSpPr>
            <p:spPr>
              <a:xfrm>
                <a:off x="2263650" y="25945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T2</a:t>
                </a:r>
                <a:endParaRPr sz="1333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Google Shape;242;p31">
                <a:extLst>
                  <a:ext uri="{FF2B5EF4-FFF2-40B4-BE49-F238E27FC236}">
                    <a16:creationId xmlns:a16="http://schemas.microsoft.com/office/drawing/2014/main" xmlns="" id="{AF017A6B-9F3A-4B44-B2A0-D5D8A9BCD535}"/>
                  </a:ext>
                </a:extLst>
              </p:cNvPr>
              <p:cNvSpPr/>
              <p:nvPr/>
            </p:nvSpPr>
            <p:spPr>
              <a:xfrm>
                <a:off x="2263650" y="27469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dirty="0">
                    <a:solidFill>
                      <a:srgbClr val="FFFFFF"/>
                    </a:solidFill>
                  </a:rPr>
                  <a:t>T3</a:t>
                </a:r>
                <a:endParaRPr sz="1333" dirty="0">
                  <a:solidFill>
                    <a:srgbClr val="274E13"/>
                  </a:solidFill>
                </a:endParaRPr>
              </a:p>
            </p:txBody>
          </p:sp>
        </p:grpSp>
        <p:sp>
          <p:nvSpPr>
            <p:cNvPr id="20" name="Google Shape;243;p31">
              <a:extLst>
                <a:ext uri="{FF2B5EF4-FFF2-40B4-BE49-F238E27FC236}">
                  <a16:creationId xmlns:a16="http://schemas.microsoft.com/office/drawing/2014/main" xmlns="" id="{075DDEF7-E019-4F91-B2A3-7082E446C402}"/>
                </a:ext>
              </a:extLst>
            </p:cNvPr>
            <p:cNvSpPr/>
            <p:nvPr/>
          </p:nvSpPr>
          <p:spPr>
            <a:xfrm>
              <a:off x="6208567" y="3004425"/>
              <a:ext cx="13404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 dirty="0">
                  <a:solidFill>
                    <a:schemeClr val="bg1"/>
                  </a:solidFill>
                  <a:latin typeface="PayPal Sans Big Light" panose="020B0303040504040204" pitchFamily="34" charset="0"/>
                </a:rPr>
                <a:t>Producer-1</a:t>
              </a:r>
              <a:endParaRPr sz="1600" dirty="0">
                <a:solidFill>
                  <a:schemeClr val="bg1"/>
                </a:solidFill>
                <a:latin typeface="PayPal Sans Big Light" panose="020B0303040504040204" pitchFamily="34" charset="0"/>
              </a:endParaRPr>
            </a:p>
          </p:txBody>
        </p:sp>
        <p:sp>
          <p:nvSpPr>
            <p:cNvPr id="21" name="Google Shape;244;p31">
              <a:extLst>
                <a:ext uri="{FF2B5EF4-FFF2-40B4-BE49-F238E27FC236}">
                  <a16:creationId xmlns:a16="http://schemas.microsoft.com/office/drawing/2014/main" xmlns="" id="{8F5153AC-C8FD-4958-B2A3-3EBE37C67F34}"/>
                </a:ext>
              </a:extLst>
            </p:cNvPr>
            <p:cNvSpPr/>
            <p:nvPr/>
          </p:nvSpPr>
          <p:spPr>
            <a:xfrm>
              <a:off x="6208567" y="3545252"/>
              <a:ext cx="13404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 dirty="0">
                  <a:solidFill>
                    <a:schemeClr val="bg1"/>
                  </a:solidFill>
                  <a:latin typeface="PayPal Sans Big Light" panose="020B0303040504040204" pitchFamily="34" charset="0"/>
                </a:rPr>
                <a:t>Producer-2</a:t>
              </a:r>
              <a:endParaRPr sz="1600" dirty="0">
                <a:solidFill>
                  <a:schemeClr val="bg1"/>
                </a:solidFill>
                <a:latin typeface="PayPal Sans Big Light" panose="020B0303040504040204" pitchFamily="34" charset="0"/>
              </a:endParaRPr>
            </a:p>
          </p:txBody>
        </p:sp>
        <p:sp>
          <p:nvSpPr>
            <p:cNvPr id="22" name="Google Shape;248;p31">
              <a:extLst>
                <a:ext uri="{FF2B5EF4-FFF2-40B4-BE49-F238E27FC236}">
                  <a16:creationId xmlns:a16="http://schemas.microsoft.com/office/drawing/2014/main" xmlns="" id="{68F580D5-ED71-4AB6-A603-EAAD3B6546CE}"/>
                </a:ext>
              </a:extLst>
            </p:cNvPr>
            <p:cNvSpPr/>
            <p:nvPr/>
          </p:nvSpPr>
          <p:spPr>
            <a:xfrm>
              <a:off x="4977992" y="3225767"/>
              <a:ext cx="561633" cy="27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xmlns="" id="{8C1AF172-44F2-4455-9C90-C6C00FA435BB}"/>
                </a:ext>
              </a:extLst>
            </p:cNvPr>
            <p:cNvCxnSpPr>
              <a:stCxn id="20" idx="3"/>
              <a:endCxn id="17" idx="1"/>
            </p:cNvCxnSpPr>
            <p:nvPr/>
          </p:nvCxnSpPr>
          <p:spPr>
            <a:xfrm flipV="1">
              <a:off x="7548968" y="3178278"/>
              <a:ext cx="549233" cy="3548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xmlns="" id="{A2B5BF5F-F92C-4575-82E2-E832EC20BF60}"/>
                </a:ext>
              </a:extLst>
            </p:cNvPr>
            <p:cNvCxnSpPr>
              <a:stCxn id="20" idx="3"/>
              <a:endCxn id="18" idx="1"/>
            </p:cNvCxnSpPr>
            <p:nvPr/>
          </p:nvCxnSpPr>
          <p:spPr>
            <a:xfrm>
              <a:off x="7548968" y="3181826"/>
              <a:ext cx="549233" cy="267409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xmlns="" id="{9C8BA640-F488-40F3-BAEB-473CEB4F9A81}"/>
                </a:ext>
              </a:extLst>
            </p:cNvPr>
            <p:cNvCxnSpPr>
              <a:stCxn id="21" idx="3"/>
              <a:endCxn id="19" idx="1"/>
            </p:cNvCxnSpPr>
            <p:nvPr/>
          </p:nvCxnSpPr>
          <p:spPr>
            <a:xfrm flipV="1">
              <a:off x="7548968" y="3720191"/>
              <a:ext cx="549233" cy="2461"/>
            </a:xfrm>
            <a:prstGeom prst="bentConnector3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6F903E6-9DA9-4B2D-942F-55365BB5F2BE}"/>
              </a:ext>
            </a:extLst>
          </p:cNvPr>
          <p:cNvGrpSpPr/>
          <p:nvPr/>
        </p:nvGrpSpPr>
        <p:grpSpPr>
          <a:xfrm>
            <a:off x="971474" y="3775513"/>
            <a:ext cx="3539868" cy="1349200"/>
            <a:chOff x="937933" y="2577133"/>
            <a:chExt cx="3539868" cy="1349200"/>
          </a:xfrm>
        </p:grpSpPr>
        <p:sp>
          <p:nvSpPr>
            <p:cNvPr id="33" name="Google Shape;256;p32">
              <a:extLst>
                <a:ext uri="{FF2B5EF4-FFF2-40B4-BE49-F238E27FC236}">
                  <a16:creationId xmlns:a16="http://schemas.microsoft.com/office/drawing/2014/main" xmlns="" id="{A20400EE-64AD-424A-B105-5A90B81761FF}"/>
                </a:ext>
              </a:extLst>
            </p:cNvPr>
            <p:cNvSpPr/>
            <p:nvPr/>
          </p:nvSpPr>
          <p:spPr>
            <a:xfrm>
              <a:off x="2853900" y="2577133"/>
              <a:ext cx="1530800" cy="134920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34" name="Google Shape;257;p32">
              <a:extLst>
                <a:ext uri="{FF2B5EF4-FFF2-40B4-BE49-F238E27FC236}">
                  <a16:creationId xmlns:a16="http://schemas.microsoft.com/office/drawing/2014/main" xmlns="" id="{5EE615C4-3912-4169-A302-B70C397159A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26033" y="2611733"/>
              <a:ext cx="300067" cy="2716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oogle Shape;258;p32">
              <a:extLst>
                <a:ext uri="{FF2B5EF4-FFF2-40B4-BE49-F238E27FC236}">
                  <a16:creationId xmlns:a16="http://schemas.microsoft.com/office/drawing/2014/main" xmlns="" id="{A257179E-8DE5-4AD4-A27F-2122D331544A}"/>
                </a:ext>
              </a:extLst>
            </p:cNvPr>
            <p:cNvGrpSpPr/>
            <p:nvPr/>
          </p:nvGrpSpPr>
          <p:grpSpPr>
            <a:xfrm>
              <a:off x="3018200" y="3063067"/>
              <a:ext cx="942800" cy="772333"/>
              <a:chOff x="2263650" y="2442150"/>
              <a:chExt cx="707100" cy="434400"/>
            </a:xfrm>
          </p:grpSpPr>
          <p:sp>
            <p:nvSpPr>
              <p:cNvPr id="42" name="Google Shape;259;p32">
                <a:extLst>
                  <a:ext uri="{FF2B5EF4-FFF2-40B4-BE49-F238E27FC236}">
                    <a16:creationId xmlns:a16="http://schemas.microsoft.com/office/drawing/2014/main" xmlns="" id="{F0104885-9EE7-40E6-8ACE-1A8F164905FD}"/>
                  </a:ext>
                </a:extLst>
              </p:cNvPr>
              <p:cNvSpPr/>
              <p:nvPr/>
            </p:nvSpPr>
            <p:spPr>
              <a:xfrm>
                <a:off x="2263650" y="24421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T1</a:t>
                </a:r>
                <a:endParaRPr sz="1333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Google Shape;260;p32">
                <a:extLst>
                  <a:ext uri="{FF2B5EF4-FFF2-40B4-BE49-F238E27FC236}">
                    <a16:creationId xmlns:a16="http://schemas.microsoft.com/office/drawing/2014/main" xmlns="" id="{7BA6D8D0-0FBE-42FC-8D9F-8524A1F55E75}"/>
                  </a:ext>
                </a:extLst>
              </p:cNvPr>
              <p:cNvSpPr/>
              <p:nvPr/>
            </p:nvSpPr>
            <p:spPr>
              <a:xfrm>
                <a:off x="2263650" y="25945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T2</a:t>
                </a:r>
                <a:endParaRPr sz="1333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Google Shape;261;p32">
                <a:extLst>
                  <a:ext uri="{FF2B5EF4-FFF2-40B4-BE49-F238E27FC236}">
                    <a16:creationId xmlns:a16="http://schemas.microsoft.com/office/drawing/2014/main" xmlns="" id="{93FABE38-9D49-47D9-A0DA-DBF9E806B099}"/>
                  </a:ext>
                </a:extLst>
              </p:cNvPr>
              <p:cNvSpPr/>
              <p:nvPr/>
            </p:nvSpPr>
            <p:spPr>
              <a:xfrm>
                <a:off x="2263650" y="27469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T3</a:t>
                </a:r>
                <a:endParaRPr sz="1333">
                  <a:solidFill>
                    <a:srgbClr val="274E13"/>
                  </a:solidFill>
                </a:endParaRPr>
              </a:p>
            </p:txBody>
          </p:sp>
        </p:grpSp>
        <p:sp>
          <p:nvSpPr>
            <p:cNvPr id="36" name="Google Shape;262;p32">
              <a:extLst>
                <a:ext uri="{FF2B5EF4-FFF2-40B4-BE49-F238E27FC236}">
                  <a16:creationId xmlns:a16="http://schemas.microsoft.com/office/drawing/2014/main" xmlns="" id="{9743F0B4-F26B-451E-B032-21EF9C2007FB}"/>
                </a:ext>
              </a:extLst>
            </p:cNvPr>
            <p:cNvSpPr/>
            <p:nvPr/>
          </p:nvSpPr>
          <p:spPr>
            <a:xfrm>
              <a:off x="937933" y="3004412"/>
              <a:ext cx="15308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PayPal Sans Big Light" panose="020B0303040504040204" pitchFamily="34" charset="0"/>
                </a:rPr>
                <a:t>Client-app-1</a:t>
              </a:r>
              <a:endParaRPr sz="1600" dirty="0">
                <a:solidFill>
                  <a:schemeClr val="bg1"/>
                </a:solidFill>
                <a:latin typeface="PayPal Sans Big Light" panose="020B0303040504040204" pitchFamily="34" charset="0"/>
              </a:endParaRPr>
            </a:p>
          </p:txBody>
        </p:sp>
        <p:sp>
          <p:nvSpPr>
            <p:cNvPr id="37" name="Google Shape;263;p32">
              <a:extLst>
                <a:ext uri="{FF2B5EF4-FFF2-40B4-BE49-F238E27FC236}">
                  <a16:creationId xmlns:a16="http://schemas.microsoft.com/office/drawing/2014/main" xmlns="" id="{86C313F1-8ADD-47F9-8E72-738308781C7B}"/>
                </a:ext>
              </a:extLst>
            </p:cNvPr>
            <p:cNvSpPr/>
            <p:nvPr/>
          </p:nvSpPr>
          <p:spPr>
            <a:xfrm>
              <a:off x="938167" y="3545252"/>
              <a:ext cx="15308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PayPal Sans Big Light" panose="020B0303040504040204" pitchFamily="34" charset="0"/>
                </a:rPr>
                <a:t>Client-app-2</a:t>
              </a:r>
            </a:p>
          </p:txBody>
        </p:sp>
        <p:pic>
          <p:nvPicPr>
            <p:cNvPr id="38" name="Google Shape;279;p32">
              <a:extLst>
                <a:ext uri="{FF2B5EF4-FFF2-40B4-BE49-F238E27FC236}">
                  <a16:creationId xmlns:a16="http://schemas.microsoft.com/office/drawing/2014/main" xmlns="" id="{3AA986A4-77D7-4319-A869-5229522A78D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4063500" y="3495818"/>
              <a:ext cx="413435" cy="4151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xmlns="" id="{F6AC88F9-15AB-4E9D-93F1-158302249760}"/>
                </a:ext>
              </a:extLst>
            </p:cNvPr>
            <p:cNvCxnSpPr>
              <a:stCxn id="36" idx="3"/>
              <a:endCxn id="42" idx="1"/>
            </p:cNvCxnSpPr>
            <p:nvPr/>
          </p:nvCxnSpPr>
          <p:spPr>
            <a:xfrm flipV="1">
              <a:off x="2468733" y="3178278"/>
              <a:ext cx="549467" cy="3535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xmlns="" id="{795419C1-BEE1-4B1D-A460-8B73183A0F15}"/>
                </a:ext>
              </a:extLst>
            </p:cNvPr>
            <p:cNvCxnSpPr>
              <a:stCxn id="36" idx="3"/>
              <a:endCxn id="43" idx="1"/>
            </p:cNvCxnSpPr>
            <p:nvPr/>
          </p:nvCxnSpPr>
          <p:spPr>
            <a:xfrm>
              <a:off x="2468733" y="3181813"/>
              <a:ext cx="549467" cy="267423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xmlns="" id="{2ADEB40C-6679-4603-996D-DE03E7A0A6EF}"/>
                </a:ext>
              </a:extLst>
            </p:cNvPr>
            <p:cNvCxnSpPr>
              <a:stCxn id="37" idx="3"/>
              <a:endCxn id="44" idx="1"/>
            </p:cNvCxnSpPr>
            <p:nvPr/>
          </p:nvCxnSpPr>
          <p:spPr>
            <a:xfrm flipV="1">
              <a:off x="2468968" y="3720191"/>
              <a:ext cx="549233" cy="2461"/>
            </a:xfrm>
            <a:prstGeom prst="bentConnector3">
              <a:avLst/>
            </a:prstGeom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070253E-8529-421A-AC40-88EC10BBD78B}"/>
              </a:ext>
            </a:extLst>
          </p:cNvPr>
          <p:cNvGrpSpPr/>
          <p:nvPr/>
        </p:nvGrpSpPr>
        <p:grpSpPr>
          <a:xfrm>
            <a:off x="4977992" y="3788713"/>
            <a:ext cx="4707975" cy="1349200"/>
            <a:chOff x="4977992" y="2577133"/>
            <a:chExt cx="4707975" cy="1349200"/>
          </a:xfrm>
        </p:grpSpPr>
        <p:sp>
          <p:nvSpPr>
            <p:cNvPr id="46" name="Google Shape;267;p32">
              <a:extLst>
                <a:ext uri="{FF2B5EF4-FFF2-40B4-BE49-F238E27FC236}">
                  <a16:creationId xmlns:a16="http://schemas.microsoft.com/office/drawing/2014/main" xmlns="" id="{2CFE3762-1C06-4810-BBB7-D8A353641428}"/>
                </a:ext>
              </a:extLst>
            </p:cNvPr>
            <p:cNvSpPr/>
            <p:nvPr/>
          </p:nvSpPr>
          <p:spPr>
            <a:xfrm>
              <a:off x="7933900" y="2577133"/>
              <a:ext cx="1530800" cy="134920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7" name="Google Shape;268;p32">
              <a:extLst>
                <a:ext uri="{FF2B5EF4-FFF2-40B4-BE49-F238E27FC236}">
                  <a16:creationId xmlns:a16="http://schemas.microsoft.com/office/drawing/2014/main" xmlns="" id="{6497949A-7B0D-463D-BF4E-E080D30AD79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06033" y="2611733"/>
              <a:ext cx="300067" cy="271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273;p32">
              <a:extLst>
                <a:ext uri="{FF2B5EF4-FFF2-40B4-BE49-F238E27FC236}">
                  <a16:creationId xmlns:a16="http://schemas.microsoft.com/office/drawing/2014/main" xmlns="" id="{C5079125-E2FE-4036-8391-D3AE4DE681CB}"/>
                </a:ext>
              </a:extLst>
            </p:cNvPr>
            <p:cNvSpPr/>
            <p:nvPr/>
          </p:nvSpPr>
          <p:spPr>
            <a:xfrm>
              <a:off x="6018167" y="2847400"/>
              <a:ext cx="15308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PayPal Sans Big Light" panose="020B0303040504040204" pitchFamily="34" charset="0"/>
                </a:rPr>
                <a:t>Client-app-1</a:t>
              </a:r>
            </a:p>
          </p:txBody>
        </p:sp>
        <p:sp>
          <p:nvSpPr>
            <p:cNvPr id="49" name="Google Shape;274;p32">
              <a:extLst>
                <a:ext uri="{FF2B5EF4-FFF2-40B4-BE49-F238E27FC236}">
                  <a16:creationId xmlns:a16="http://schemas.microsoft.com/office/drawing/2014/main" xmlns="" id="{9166CB0E-589F-4759-BF8E-B511307EDFF2}"/>
                </a:ext>
              </a:extLst>
            </p:cNvPr>
            <p:cNvSpPr/>
            <p:nvPr/>
          </p:nvSpPr>
          <p:spPr>
            <a:xfrm>
              <a:off x="6018167" y="3480600"/>
              <a:ext cx="1530800" cy="354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PayPal Sans Big Light" panose="020B0303040504040204" pitchFamily="34" charset="0"/>
                </a:rPr>
                <a:t>Client-app-2</a:t>
              </a:r>
            </a:p>
          </p:txBody>
        </p:sp>
        <p:pic>
          <p:nvPicPr>
            <p:cNvPr id="50" name="Google Shape;280;p32">
              <a:extLst>
                <a:ext uri="{FF2B5EF4-FFF2-40B4-BE49-F238E27FC236}">
                  <a16:creationId xmlns:a16="http://schemas.microsoft.com/office/drawing/2014/main" xmlns="" id="{9DE5756C-7BFA-4758-A015-48C48BB294C0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9123834" y="3351000"/>
              <a:ext cx="562133" cy="562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248;p31">
              <a:extLst>
                <a:ext uri="{FF2B5EF4-FFF2-40B4-BE49-F238E27FC236}">
                  <a16:creationId xmlns:a16="http://schemas.microsoft.com/office/drawing/2014/main" xmlns="" id="{E5D26294-E452-4270-9ACB-380073B48835}"/>
                </a:ext>
              </a:extLst>
            </p:cNvPr>
            <p:cNvSpPr/>
            <p:nvPr/>
          </p:nvSpPr>
          <p:spPr>
            <a:xfrm>
              <a:off x="4977992" y="3124171"/>
              <a:ext cx="561633" cy="27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xmlns="" id="{F912EC6A-BE66-45D0-BA0A-C05228CCBAFE}"/>
                </a:ext>
              </a:extLst>
            </p:cNvPr>
            <p:cNvCxnSpPr>
              <a:stCxn id="48" idx="3"/>
              <a:endCxn id="46" idx="2"/>
            </p:cNvCxnSpPr>
            <p:nvPr/>
          </p:nvCxnSpPr>
          <p:spPr>
            <a:xfrm>
              <a:off x="7548967" y="3024800"/>
              <a:ext cx="384933" cy="395584"/>
            </a:xfrm>
            <a:prstGeom prst="bentConnector3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xmlns="" id="{7FBFDD27-FE45-4586-AC66-6AE5E236B104}"/>
                </a:ext>
              </a:extLst>
            </p:cNvPr>
            <p:cNvCxnSpPr>
              <a:stCxn id="49" idx="3"/>
              <a:endCxn id="46" idx="2"/>
            </p:cNvCxnSpPr>
            <p:nvPr/>
          </p:nvCxnSpPr>
          <p:spPr>
            <a:xfrm flipV="1">
              <a:off x="7548967" y="3420384"/>
              <a:ext cx="384933" cy="237616"/>
            </a:xfrm>
            <a:prstGeom prst="bentConnector3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54" name="Google Shape;258;p32">
              <a:extLst>
                <a:ext uri="{FF2B5EF4-FFF2-40B4-BE49-F238E27FC236}">
                  <a16:creationId xmlns:a16="http://schemas.microsoft.com/office/drawing/2014/main" xmlns="" id="{3D1BFF71-7600-427E-9F4B-0BC80B97E810}"/>
                </a:ext>
              </a:extLst>
            </p:cNvPr>
            <p:cNvGrpSpPr/>
            <p:nvPr/>
          </p:nvGrpSpPr>
          <p:grpSpPr>
            <a:xfrm>
              <a:off x="8084825" y="3092102"/>
              <a:ext cx="942800" cy="772333"/>
              <a:chOff x="2263650" y="2442150"/>
              <a:chExt cx="707100" cy="434400"/>
            </a:xfrm>
          </p:grpSpPr>
          <p:sp>
            <p:nvSpPr>
              <p:cNvPr id="55" name="Google Shape;259;p32">
                <a:extLst>
                  <a:ext uri="{FF2B5EF4-FFF2-40B4-BE49-F238E27FC236}">
                    <a16:creationId xmlns:a16="http://schemas.microsoft.com/office/drawing/2014/main" xmlns="" id="{1AEDC1B1-49F8-42B2-963D-7147928188F7}"/>
                  </a:ext>
                </a:extLst>
              </p:cNvPr>
              <p:cNvSpPr/>
              <p:nvPr/>
            </p:nvSpPr>
            <p:spPr>
              <a:xfrm>
                <a:off x="2263650" y="24421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T1</a:t>
                </a:r>
                <a:endParaRPr sz="1333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Google Shape;260;p32">
                <a:extLst>
                  <a:ext uri="{FF2B5EF4-FFF2-40B4-BE49-F238E27FC236}">
                    <a16:creationId xmlns:a16="http://schemas.microsoft.com/office/drawing/2014/main" xmlns="" id="{D2A9EDBA-C4CE-4536-A450-3EAC8E29E33E}"/>
                  </a:ext>
                </a:extLst>
              </p:cNvPr>
              <p:cNvSpPr/>
              <p:nvPr/>
            </p:nvSpPr>
            <p:spPr>
              <a:xfrm>
                <a:off x="2263650" y="25945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dirty="0">
                    <a:solidFill>
                      <a:srgbClr val="FFFFFF"/>
                    </a:solidFill>
                  </a:rPr>
                  <a:t>T2</a:t>
                </a:r>
                <a:endParaRPr sz="13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Google Shape;261;p32">
                <a:extLst>
                  <a:ext uri="{FF2B5EF4-FFF2-40B4-BE49-F238E27FC236}">
                    <a16:creationId xmlns:a16="http://schemas.microsoft.com/office/drawing/2014/main" xmlns="" id="{9B4A4ACC-3A82-4234-B93A-A7D999D43E29}"/>
                  </a:ext>
                </a:extLst>
              </p:cNvPr>
              <p:cNvSpPr/>
              <p:nvPr/>
            </p:nvSpPr>
            <p:spPr>
              <a:xfrm>
                <a:off x="2263650" y="2746950"/>
                <a:ext cx="707100" cy="1296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</a:rPr>
                  <a:t>T3</a:t>
                </a:r>
                <a:endParaRPr sz="1333">
                  <a:solidFill>
                    <a:srgbClr val="274E13"/>
                  </a:solidFill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9651D3A-5074-4D50-9141-C7CFD0F7258C}"/>
              </a:ext>
            </a:extLst>
          </p:cNvPr>
          <p:cNvGrpSpPr/>
          <p:nvPr/>
        </p:nvGrpSpPr>
        <p:grpSpPr>
          <a:xfrm>
            <a:off x="9695028" y="2349781"/>
            <a:ext cx="1548386" cy="1617758"/>
            <a:chOff x="9449387" y="2329645"/>
            <a:chExt cx="1387560" cy="1461663"/>
          </a:xfrm>
        </p:grpSpPr>
        <p:pic>
          <p:nvPicPr>
            <p:cNvPr id="58" name="Graphic 57" descr="Alarm Clock">
              <a:extLst>
                <a:ext uri="{FF2B5EF4-FFF2-40B4-BE49-F238E27FC236}">
                  <a16:creationId xmlns:a16="http://schemas.microsoft.com/office/drawing/2014/main" xmlns="" id="{F8C99182-5E6C-40BF-8ABB-B9C1B9AC2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85967" y="2619892"/>
              <a:ext cx="914400" cy="9144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599D6DB-6DC9-467D-A0B7-33FEA2F82A72}"/>
                </a:ext>
              </a:extLst>
            </p:cNvPr>
            <p:cNvSpPr txBox="1"/>
            <p:nvPr/>
          </p:nvSpPr>
          <p:spPr>
            <a:xfrm>
              <a:off x="9449387" y="3483531"/>
              <a:ext cx="138756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Days/Hours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D01B224-8B0E-4DFA-918B-A0BE77A79E7C}"/>
                </a:ext>
              </a:extLst>
            </p:cNvPr>
            <p:cNvSpPr txBox="1"/>
            <p:nvPr/>
          </p:nvSpPr>
          <p:spPr>
            <a:xfrm>
              <a:off x="9517409" y="2329645"/>
              <a:ext cx="121668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Downtime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0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BE51BE1-5F83-4BC5-A3B0-6B68679A9DC6}"/>
              </a:ext>
            </a:extLst>
          </p:cNvPr>
          <p:cNvSpPr/>
          <p:nvPr/>
        </p:nvSpPr>
        <p:spPr>
          <a:xfrm>
            <a:off x="2194560" y="3429000"/>
            <a:ext cx="5494637" cy="2803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Control &amp; Data Plane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13EB3-BC18-4979-A758-BD5839EB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F0502E-47CF-4752-A910-91E0E117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4" y="924560"/>
            <a:ext cx="10988339" cy="5408295"/>
          </a:xfrm>
        </p:spPr>
        <p:txBody>
          <a:bodyPr/>
          <a:lstStyle/>
          <a:p>
            <a:endParaRPr lang="e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B82E04-837F-4E2C-9538-FC710FB3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65" name="Google Shape;287;p33">
            <a:extLst>
              <a:ext uri="{FF2B5EF4-FFF2-40B4-BE49-F238E27FC236}">
                <a16:creationId xmlns:a16="http://schemas.microsoft.com/office/drawing/2014/main" xmlns="" id="{FE98E32A-64A0-4E38-ADAB-FF71C746FAFB}"/>
              </a:ext>
            </a:extLst>
          </p:cNvPr>
          <p:cNvSpPr/>
          <p:nvPr/>
        </p:nvSpPr>
        <p:spPr>
          <a:xfrm>
            <a:off x="2930318" y="1681456"/>
            <a:ext cx="2141533" cy="91450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ayPal Sans Big Light" panose="020B0303040504040204" pitchFamily="34" charset="0"/>
              </a:rPr>
              <a:t>C</a:t>
            </a:r>
            <a:r>
              <a:rPr lang="en" sz="2000" b="1" dirty="0">
                <a:solidFill>
                  <a:schemeClr val="bg1"/>
                </a:solidFill>
                <a:latin typeface="PayPal Sans Big Light" panose="020B0303040504040204" pitchFamily="34" charset="0"/>
              </a:rPr>
              <a:t>lient-</a:t>
            </a:r>
            <a:r>
              <a:rPr lang="en-US" sz="2000" b="1" dirty="0">
                <a:solidFill>
                  <a:schemeClr val="bg1"/>
                </a:solidFill>
                <a:latin typeface="PayPal Sans Big Light" panose="020B0303040504040204" pitchFamily="34" charset="0"/>
              </a:rPr>
              <a:t>app</a:t>
            </a:r>
            <a:endParaRPr sz="2000" b="1" dirty="0">
              <a:solidFill>
                <a:schemeClr val="bg1"/>
              </a:solidFill>
              <a:latin typeface="PayPal Sans Big Light" panose="020B0303040504040204" pitchFamily="34" charset="0"/>
            </a:endParaRPr>
          </a:p>
        </p:txBody>
      </p:sp>
      <p:sp>
        <p:nvSpPr>
          <p:cNvPr id="66" name="Google Shape;288;p33">
            <a:extLst>
              <a:ext uri="{FF2B5EF4-FFF2-40B4-BE49-F238E27FC236}">
                <a16:creationId xmlns:a16="http://schemas.microsoft.com/office/drawing/2014/main" xmlns="" id="{150F3DCB-0240-4D78-8CB2-1C8613DB175F}"/>
              </a:ext>
            </a:extLst>
          </p:cNvPr>
          <p:cNvSpPr/>
          <p:nvPr/>
        </p:nvSpPr>
        <p:spPr>
          <a:xfrm>
            <a:off x="2964715" y="3583320"/>
            <a:ext cx="1856204" cy="830400"/>
          </a:xfrm>
          <a:prstGeom prst="cube">
            <a:avLst>
              <a:gd name="adj" fmla="val 25000"/>
            </a:avLst>
          </a:prstGeom>
          <a:solidFill>
            <a:srgbClr val="07409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ayPal Sans Big Medium" panose="020B0603040504040204" pitchFamily="34" charset="0"/>
              </a:rPr>
              <a:t>Configuration</a:t>
            </a:r>
            <a:endParaRPr sz="1600" dirty="0">
              <a:solidFill>
                <a:srgbClr val="FFFFFF"/>
              </a:solidFill>
              <a:latin typeface="PayPal Sans Big Medium" panose="020B0603040504040204" pitchFamily="34" charset="0"/>
            </a:endParaRPr>
          </a:p>
          <a:p>
            <a:r>
              <a:rPr lang="en" sz="1600" dirty="0">
                <a:solidFill>
                  <a:srgbClr val="FFFFFF"/>
                </a:solidFill>
              </a:rPr>
              <a:t>service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67" name="Google Shape;289;p33">
            <a:extLst>
              <a:ext uri="{FF2B5EF4-FFF2-40B4-BE49-F238E27FC236}">
                <a16:creationId xmlns:a16="http://schemas.microsoft.com/office/drawing/2014/main" xmlns="" id="{7937C933-FEB0-471D-B449-990A49145CAD}"/>
              </a:ext>
            </a:extLst>
          </p:cNvPr>
          <p:cNvSpPr/>
          <p:nvPr/>
        </p:nvSpPr>
        <p:spPr>
          <a:xfrm>
            <a:off x="3119393" y="5364719"/>
            <a:ext cx="1341571" cy="709200"/>
          </a:xfrm>
          <a:prstGeom prst="can">
            <a:avLst>
              <a:gd name="adj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0070C0"/>
                </a:solidFill>
                <a:latin typeface="PayPal Sans Big Medium" panose="020B0603040504040204" pitchFamily="34" charset="0"/>
              </a:rPr>
              <a:t>metadata</a:t>
            </a:r>
            <a:endParaRPr sz="1600" dirty="0">
              <a:solidFill>
                <a:srgbClr val="0070C0"/>
              </a:solidFill>
              <a:latin typeface="PayPal Sans Big Medium" panose="020B0603040504040204" pitchFamily="34" charset="0"/>
            </a:endParaRPr>
          </a:p>
        </p:txBody>
      </p:sp>
      <p:sp>
        <p:nvSpPr>
          <p:cNvPr id="69" name="Google Shape;293;p33">
            <a:extLst>
              <a:ext uri="{FF2B5EF4-FFF2-40B4-BE49-F238E27FC236}">
                <a16:creationId xmlns:a16="http://schemas.microsoft.com/office/drawing/2014/main" xmlns="" id="{13D1414A-509D-4EA6-9B91-39B8F2C07822}"/>
              </a:ext>
            </a:extLst>
          </p:cNvPr>
          <p:cNvSpPr/>
          <p:nvPr/>
        </p:nvSpPr>
        <p:spPr>
          <a:xfrm>
            <a:off x="6816997" y="1291507"/>
            <a:ext cx="1530800" cy="1349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8B5E22-C833-4385-9A2A-AC6A66645DE3}"/>
              </a:ext>
            </a:extLst>
          </p:cNvPr>
          <p:cNvGrpSpPr/>
          <p:nvPr/>
        </p:nvGrpSpPr>
        <p:grpSpPr>
          <a:xfrm>
            <a:off x="4460964" y="5202936"/>
            <a:ext cx="2453668" cy="830400"/>
            <a:chOff x="4405634" y="5002794"/>
            <a:chExt cx="2453668" cy="830400"/>
          </a:xfrm>
        </p:grpSpPr>
        <p:sp>
          <p:nvSpPr>
            <p:cNvPr id="68" name="Google Shape;290;p33">
              <a:extLst>
                <a:ext uri="{FF2B5EF4-FFF2-40B4-BE49-F238E27FC236}">
                  <a16:creationId xmlns:a16="http://schemas.microsoft.com/office/drawing/2014/main" xmlns="" id="{40C3B1D3-94EF-41E0-AC7F-57F488E05B97}"/>
                </a:ext>
              </a:extLst>
            </p:cNvPr>
            <p:cNvSpPr/>
            <p:nvPr/>
          </p:nvSpPr>
          <p:spPr>
            <a:xfrm>
              <a:off x="5458502" y="5002794"/>
              <a:ext cx="1400800" cy="830400"/>
            </a:xfrm>
            <a:prstGeom prst="cube">
              <a:avLst>
                <a:gd name="adj" fmla="val 25000"/>
              </a:avLst>
            </a:pr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PayPal Sans Big Medium" panose="020B0603040504040204" pitchFamily="34" charset="0"/>
                </a:rPr>
                <a:t>Admin</a:t>
              </a:r>
            </a:p>
            <a:p>
              <a:r>
                <a:rPr lang="en-US" sz="1600" dirty="0">
                  <a:solidFill>
                    <a:srgbClr val="FFFFFF"/>
                  </a:solidFill>
                  <a:latin typeface="PayPal Sans Big Medium" panose="020B0603040504040204" pitchFamily="34" charset="0"/>
                </a:rPr>
                <a:t>service</a:t>
              </a:r>
              <a:endParaRPr sz="1600" dirty="0">
                <a:solidFill>
                  <a:srgbClr val="FFFFFF"/>
                </a:solidFill>
                <a:latin typeface="PayPal Sans Big Medium" panose="020B0603040504040204" pitchFamily="34" charset="0"/>
              </a:endParaRPr>
            </a:p>
          </p:txBody>
        </p: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xmlns="" id="{E7C41B55-C235-4E9C-A020-92E82CEAE6FC}"/>
                </a:ext>
              </a:extLst>
            </p:cNvPr>
            <p:cNvCxnSpPr>
              <a:cxnSpLocks/>
              <a:endCxn id="67" idx="4"/>
            </p:cNvCxnSpPr>
            <p:nvPr/>
          </p:nvCxnSpPr>
          <p:spPr>
            <a:xfrm rot="10800000" flipV="1">
              <a:off x="4405634" y="5519175"/>
              <a:ext cx="1052868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9509BC-9EAC-418B-B8A6-89B8C3604AE2}"/>
              </a:ext>
            </a:extLst>
          </p:cNvPr>
          <p:cNvGrpSpPr/>
          <p:nvPr/>
        </p:nvGrpSpPr>
        <p:grpSpPr>
          <a:xfrm>
            <a:off x="2930320" y="2595959"/>
            <a:ext cx="1143672" cy="978301"/>
            <a:chOff x="2879199" y="2992199"/>
            <a:chExt cx="1025236" cy="978301"/>
          </a:xfrm>
        </p:grpSpPr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xmlns="" id="{ACD8E9D2-E433-4F77-8EFD-331DB3D2B406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rot="16200000" flipH="1">
              <a:off x="3349929" y="3481348"/>
              <a:ext cx="978301" cy="3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ctagon 74">
              <a:extLst>
                <a:ext uri="{FF2B5EF4-FFF2-40B4-BE49-F238E27FC236}">
                  <a16:creationId xmlns:a16="http://schemas.microsoft.com/office/drawing/2014/main" xmlns="" id="{EFA628C4-433E-4ED2-A449-99667C74E4F2}"/>
                </a:ext>
              </a:extLst>
            </p:cNvPr>
            <p:cNvSpPr/>
            <p:nvPr/>
          </p:nvSpPr>
          <p:spPr>
            <a:xfrm>
              <a:off x="3265009" y="3092529"/>
              <a:ext cx="304800" cy="314879"/>
            </a:xfrm>
            <a:prstGeom prst="oct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91FD003-0462-42A3-B1A8-1FAB6EB63AF4}"/>
                </a:ext>
              </a:extLst>
            </p:cNvPr>
            <p:cNvSpPr txBox="1"/>
            <p:nvPr/>
          </p:nvSpPr>
          <p:spPr>
            <a:xfrm>
              <a:off x="2879199" y="3363709"/>
              <a:ext cx="1025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yPal Sans Big Light" panose="020B0303040504040204" pitchFamily="34" charset="0"/>
                </a:rPr>
                <a:t>{ T1,T2,T3 }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2291CCF-A3A4-4A01-8CA2-63EBDACB35F8}"/>
              </a:ext>
            </a:extLst>
          </p:cNvPr>
          <p:cNvGrpSpPr/>
          <p:nvPr/>
        </p:nvGrpSpPr>
        <p:grpSpPr>
          <a:xfrm>
            <a:off x="4411292" y="2593111"/>
            <a:ext cx="1889120" cy="1013851"/>
            <a:chOff x="4396602" y="2989351"/>
            <a:chExt cx="1889120" cy="793569"/>
          </a:xfrm>
        </p:grpSpPr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xmlns="" id="{E9DD14B8-718C-4DF4-B1D6-CD32E236506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99819" y="3386135"/>
              <a:ext cx="793569" cy="1"/>
            </a:xfrm>
            <a:prstGeom prst="bentConnector3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922C71B-80F0-4987-978B-E6BECA5FAEFF}"/>
                </a:ext>
              </a:extLst>
            </p:cNvPr>
            <p:cNvSpPr txBox="1"/>
            <p:nvPr/>
          </p:nvSpPr>
          <p:spPr>
            <a:xfrm>
              <a:off x="4396602" y="3405721"/>
              <a:ext cx="1889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600" dirty="0">
                  <a:latin typeface="PayPal Sans Big Light" panose="020B0303040504040204" pitchFamily="34" charset="0"/>
                </a:rPr>
                <a:t>{ </a:t>
              </a:r>
              <a:r>
                <a:rPr lang="en-US" sz="1600" dirty="0" err="1">
                  <a:latin typeface="PayPal Sans Big Light" panose="020B0303040504040204" pitchFamily="34" charset="0"/>
                </a:rPr>
                <a:t>kafka</a:t>
              </a:r>
              <a:r>
                <a:rPr lang="en-US" sz="1600" dirty="0">
                  <a:latin typeface="PayPal Sans Big Light" panose="020B0303040504040204" pitchFamily="34" charset="0"/>
                </a:rPr>
                <a:t> properties }</a:t>
              </a:r>
            </a:p>
          </p:txBody>
        </p:sp>
        <p:sp>
          <p:nvSpPr>
            <p:cNvPr id="78" name="Octagon 77">
              <a:extLst>
                <a:ext uri="{FF2B5EF4-FFF2-40B4-BE49-F238E27FC236}">
                  <a16:creationId xmlns:a16="http://schemas.microsoft.com/office/drawing/2014/main" xmlns="" id="{4CE6406A-87D9-42EB-8B78-20D5DDA6EF3D}"/>
                </a:ext>
              </a:extLst>
            </p:cNvPr>
            <p:cNvSpPr/>
            <p:nvPr/>
          </p:nvSpPr>
          <p:spPr>
            <a:xfrm>
              <a:off x="4511913" y="3088159"/>
              <a:ext cx="344910" cy="257246"/>
            </a:xfrm>
            <a:prstGeom prst="oct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pic>
        <p:nvPicPr>
          <p:cNvPr id="82" name="Google Shape;294;p33">
            <a:extLst>
              <a:ext uri="{FF2B5EF4-FFF2-40B4-BE49-F238E27FC236}">
                <a16:creationId xmlns:a16="http://schemas.microsoft.com/office/drawing/2014/main" xmlns="" id="{00317078-4639-42EA-8699-DF9FE362DE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9130" y="1352611"/>
            <a:ext cx="300067" cy="271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295;p33">
            <a:extLst>
              <a:ext uri="{FF2B5EF4-FFF2-40B4-BE49-F238E27FC236}">
                <a16:creationId xmlns:a16="http://schemas.microsoft.com/office/drawing/2014/main" xmlns="" id="{65EBE5A6-3236-456F-B97F-570C7DC558CA}"/>
              </a:ext>
            </a:extLst>
          </p:cNvPr>
          <p:cNvGrpSpPr/>
          <p:nvPr/>
        </p:nvGrpSpPr>
        <p:grpSpPr>
          <a:xfrm>
            <a:off x="6981297" y="1829544"/>
            <a:ext cx="942800" cy="746733"/>
            <a:chOff x="2263650" y="2442150"/>
            <a:chExt cx="707100" cy="434400"/>
          </a:xfrm>
        </p:grpSpPr>
        <p:sp>
          <p:nvSpPr>
            <p:cNvPr id="84" name="Google Shape;296;p33">
              <a:extLst>
                <a:ext uri="{FF2B5EF4-FFF2-40B4-BE49-F238E27FC236}">
                  <a16:creationId xmlns:a16="http://schemas.microsoft.com/office/drawing/2014/main" xmlns="" id="{4757D9A5-E06C-4DFA-8D77-E2881AA471E5}"/>
                </a:ext>
              </a:extLst>
            </p:cNvPr>
            <p:cNvSpPr/>
            <p:nvPr/>
          </p:nvSpPr>
          <p:spPr>
            <a:xfrm>
              <a:off x="2263650" y="2442150"/>
              <a:ext cx="707100" cy="129600"/>
            </a:xfrm>
            <a:prstGeom prst="roundRect">
              <a:avLst>
                <a:gd name="adj" fmla="val 16667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>
                  <a:solidFill>
                    <a:srgbClr val="FFFFFF"/>
                  </a:solidFill>
                </a:rPr>
                <a:t>T1</a:t>
              </a:r>
              <a:endParaRPr sz="1333">
                <a:solidFill>
                  <a:srgbClr val="FFFFFF"/>
                </a:solidFill>
              </a:endParaRPr>
            </a:p>
          </p:txBody>
        </p:sp>
        <p:sp>
          <p:nvSpPr>
            <p:cNvPr id="85" name="Google Shape;297;p33">
              <a:extLst>
                <a:ext uri="{FF2B5EF4-FFF2-40B4-BE49-F238E27FC236}">
                  <a16:creationId xmlns:a16="http://schemas.microsoft.com/office/drawing/2014/main" xmlns="" id="{EFA3CCE8-8513-477C-A601-908843012899}"/>
                </a:ext>
              </a:extLst>
            </p:cNvPr>
            <p:cNvSpPr/>
            <p:nvPr/>
          </p:nvSpPr>
          <p:spPr>
            <a:xfrm>
              <a:off x="2263650" y="2594550"/>
              <a:ext cx="707100" cy="129600"/>
            </a:xfrm>
            <a:prstGeom prst="roundRect">
              <a:avLst>
                <a:gd name="adj" fmla="val 16667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>
                  <a:solidFill>
                    <a:srgbClr val="FFFFFF"/>
                  </a:solidFill>
                </a:rPr>
                <a:t>T2</a:t>
              </a:r>
              <a:endParaRPr sz="1333">
                <a:solidFill>
                  <a:srgbClr val="FFFFFF"/>
                </a:solidFill>
              </a:endParaRPr>
            </a:p>
          </p:txBody>
        </p:sp>
        <p:sp>
          <p:nvSpPr>
            <p:cNvPr id="86" name="Google Shape;298;p33">
              <a:extLst>
                <a:ext uri="{FF2B5EF4-FFF2-40B4-BE49-F238E27FC236}">
                  <a16:creationId xmlns:a16="http://schemas.microsoft.com/office/drawing/2014/main" xmlns="" id="{25C87876-F5AD-4CBB-908B-5B1196C755FD}"/>
                </a:ext>
              </a:extLst>
            </p:cNvPr>
            <p:cNvSpPr/>
            <p:nvPr/>
          </p:nvSpPr>
          <p:spPr>
            <a:xfrm>
              <a:off x="2263650" y="2746950"/>
              <a:ext cx="707100" cy="129600"/>
            </a:xfrm>
            <a:prstGeom prst="roundRect">
              <a:avLst>
                <a:gd name="adj" fmla="val 16667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>
                  <a:solidFill>
                    <a:srgbClr val="FFFFFF"/>
                  </a:solidFill>
                </a:rPr>
                <a:t>T3</a:t>
              </a:r>
              <a:endParaRPr sz="1333">
                <a:solidFill>
                  <a:srgbClr val="274E13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4E4298-5150-43AB-8FD3-A19A9664DD5C}"/>
              </a:ext>
            </a:extLst>
          </p:cNvPr>
          <p:cNvGrpSpPr/>
          <p:nvPr/>
        </p:nvGrpSpPr>
        <p:grpSpPr>
          <a:xfrm>
            <a:off x="3789018" y="4413719"/>
            <a:ext cx="830970" cy="950999"/>
            <a:chOff x="1640728" y="4413719"/>
            <a:chExt cx="830970" cy="950999"/>
          </a:xfrm>
        </p:grpSpPr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xmlns="" id="{DC86F7F6-1832-4BED-BF70-3B9623361D69}"/>
                </a:ext>
              </a:extLst>
            </p:cNvPr>
            <p:cNvCxnSpPr>
              <a:cxnSpLocks/>
              <a:stCxn id="66" idx="3"/>
              <a:endCxn id="67" idx="1"/>
            </p:cNvCxnSpPr>
            <p:nvPr/>
          </p:nvCxnSpPr>
          <p:spPr>
            <a:xfrm rot="16200000" flipH="1">
              <a:off x="1165809" y="4888638"/>
              <a:ext cx="950999" cy="116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ctagon 78">
              <a:extLst>
                <a:ext uri="{FF2B5EF4-FFF2-40B4-BE49-F238E27FC236}">
                  <a16:creationId xmlns:a16="http://schemas.microsoft.com/office/drawing/2014/main" xmlns="" id="{8E3AAF4B-9CEA-4ED8-98CB-4C440B95C126}"/>
                </a:ext>
              </a:extLst>
            </p:cNvPr>
            <p:cNvSpPr/>
            <p:nvPr/>
          </p:nvSpPr>
          <p:spPr>
            <a:xfrm>
              <a:off x="1931484" y="4523111"/>
              <a:ext cx="304800" cy="314879"/>
            </a:xfrm>
            <a:prstGeom prst="oct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B1BB6EE-D73E-406B-AAF6-3B5340CA8B76}"/>
                </a:ext>
              </a:extLst>
            </p:cNvPr>
            <p:cNvSpPr txBox="1"/>
            <p:nvPr/>
          </p:nvSpPr>
          <p:spPr>
            <a:xfrm>
              <a:off x="1718933" y="4837990"/>
              <a:ext cx="752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600" dirty="0">
                  <a:latin typeface="PayPal Sans Big Light" panose="020B0303040504040204" pitchFamily="34" charset="0"/>
                </a:rPr>
                <a:t> read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4D7C30D-9230-4312-BAE0-7E1A7909CAA2}"/>
              </a:ext>
            </a:extLst>
          </p:cNvPr>
          <p:cNvSpPr/>
          <p:nvPr/>
        </p:nvSpPr>
        <p:spPr>
          <a:xfrm>
            <a:off x="3119393" y="2314301"/>
            <a:ext cx="1752119" cy="27259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PayPal Library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D855CC4-8390-FA43-9321-E6ACC5AB522A}"/>
              </a:ext>
            </a:extLst>
          </p:cNvPr>
          <p:cNvGrpSpPr/>
          <p:nvPr/>
        </p:nvGrpSpPr>
        <p:grpSpPr>
          <a:xfrm>
            <a:off x="5071851" y="1691765"/>
            <a:ext cx="1737360" cy="780723"/>
            <a:chOff x="5071851" y="1691765"/>
            <a:chExt cx="1737360" cy="780723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20045184-7086-4CA0-A5DB-60C6B6253F5C}"/>
                </a:ext>
              </a:extLst>
            </p:cNvPr>
            <p:cNvGrpSpPr/>
            <p:nvPr/>
          </p:nvGrpSpPr>
          <p:grpSpPr>
            <a:xfrm>
              <a:off x="5303207" y="1691765"/>
              <a:ext cx="1187916" cy="780723"/>
              <a:chOff x="3240994" y="1718269"/>
              <a:chExt cx="1187916" cy="780723"/>
            </a:xfrm>
          </p:grpSpPr>
          <p:sp>
            <p:nvSpPr>
              <p:cNvPr id="34" name="Octagon 33">
                <a:extLst>
                  <a:ext uri="{FF2B5EF4-FFF2-40B4-BE49-F238E27FC236}">
                    <a16:creationId xmlns:a16="http://schemas.microsoft.com/office/drawing/2014/main" xmlns="" id="{477C62D3-560A-45E9-9448-9EEF0EB25F57}"/>
                  </a:ext>
                </a:extLst>
              </p:cNvPr>
              <p:cNvSpPr/>
              <p:nvPr/>
            </p:nvSpPr>
            <p:spPr>
              <a:xfrm>
                <a:off x="3636559" y="1718269"/>
                <a:ext cx="304800" cy="314879"/>
              </a:xfrm>
              <a:prstGeom prst="oct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B7A58DB-8F45-4420-90DF-ADE4CA4120B2}"/>
                  </a:ext>
                </a:extLst>
              </p:cNvPr>
              <p:cNvSpPr txBox="1"/>
              <p:nvPr/>
            </p:nvSpPr>
            <p:spPr>
              <a:xfrm>
                <a:off x="3240994" y="2160438"/>
                <a:ext cx="11879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yPal Sans Big Light" panose="020B0303040504040204" pitchFamily="34" charset="0"/>
                  </a:rPr>
                  <a:t>read/write</a:t>
                </a:r>
              </a:p>
            </p:txBody>
          </p:sp>
        </p:grpSp>
        <p:cxnSp>
          <p:nvCxnSpPr>
            <p:cNvPr id="46" name="Connector: Elbow 69">
              <a:extLst>
                <a:ext uri="{FF2B5EF4-FFF2-40B4-BE49-F238E27FC236}">
                  <a16:creationId xmlns:a16="http://schemas.microsoft.com/office/drawing/2014/main" xmlns="" id="{C91B58BA-55DA-D14E-BF8A-B99FEE81C3D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071851" y="2140953"/>
              <a:ext cx="1737360" cy="1"/>
            </a:xfrm>
            <a:prstGeom prst="bentConnector3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0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D60382C-BE45-564C-AFCB-18917EA7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0E7E20-E3FB-764A-81D5-DB7BE47A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PayPal Sans Big Medium" pitchFamily="34" charset="0"/>
              </a:rPr>
              <a:t>© 2018 PayPal Inc. Confidential and proprietary.</a:t>
            </a:r>
            <a:endParaRPr lang="en-GB" dirty="0">
              <a:latin typeface="PayPal Sans Big Medium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FBA6FE-71FF-3C4B-A290-5537448E22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Upon topic movement</a:t>
            </a: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A3407BDF-63A7-43EA-B0D9-F92072C309B8}"/>
              </a:ext>
            </a:extLst>
          </p:cNvPr>
          <p:cNvSpPr/>
          <p:nvPr/>
        </p:nvSpPr>
        <p:spPr>
          <a:xfrm>
            <a:off x="9537086" y="2091183"/>
            <a:ext cx="256294" cy="292505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pic>
        <p:nvPicPr>
          <p:cNvPr id="6" name="Graphic 5" descr="Hourglass">
            <a:extLst>
              <a:ext uri="{FF2B5EF4-FFF2-40B4-BE49-F238E27FC236}">
                <a16:creationId xmlns:a16="http://schemas.microsoft.com/office/drawing/2014/main" xmlns="" id="{981B63B9-2F77-46D4-9A7B-7E212B6D5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6430" y="4446987"/>
            <a:ext cx="729254" cy="729254"/>
          </a:xfrm>
          <a:prstGeom prst="rect">
            <a:avLst/>
          </a:prstGeom>
        </p:spPr>
      </p:pic>
      <p:pic>
        <p:nvPicPr>
          <p:cNvPr id="9" name="Graphic 8" descr="High Voltage">
            <a:extLst>
              <a:ext uri="{FF2B5EF4-FFF2-40B4-BE49-F238E27FC236}">
                <a16:creationId xmlns:a16="http://schemas.microsoft.com/office/drawing/2014/main" xmlns="" id="{88AE753A-288C-4466-B004-0DC054DE7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3145" y="2564256"/>
            <a:ext cx="729254" cy="729254"/>
          </a:xfrm>
          <a:prstGeom prst="rect">
            <a:avLst/>
          </a:prstGeom>
        </p:spPr>
      </p:pic>
      <p:pic>
        <p:nvPicPr>
          <p:cNvPr id="12" name="Graphic 11" descr="Partial Sun">
            <a:extLst>
              <a:ext uri="{FF2B5EF4-FFF2-40B4-BE49-F238E27FC236}">
                <a16:creationId xmlns:a16="http://schemas.microsoft.com/office/drawing/2014/main" xmlns="" id="{FC2E2815-10A9-4A1E-8A82-C6594E2E6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3046" y="3478030"/>
            <a:ext cx="731520" cy="731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D13B54-331F-4C0F-A6D8-896FD5B61EE8}"/>
              </a:ext>
            </a:extLst>
          </p:cNvPr>
          <p:cNvSpPr txBox="1"/>
          <p:nvPr/>
        </p:nvSpPr>
        <p:spPr>
          <a:xfrm>
            <a:off x="1693792" y="1940108"/>
            <a:ext cx="13096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Manual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242209-4CFA-4713-847F-C36A18B27E47}"/>
              </a:ext>
            </a:extLst>
          </p:cNvPr>
          <p:cNvSpPr txBox="1"/>
          <p:nvPr/>
        </p:nvSpPr>
        <p:spPr>
          <a:xfrm>
            <a:off x="1693792" y="2724867"/>
            <a:ext cx="206107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Error prone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0B4B9A-5CEC-4BB9-B610-5A453DB4552B}"/>
              </a:ext>
            </a:extLst>
          </p:cNvPr>
          <p:cNvSpPr txBox="1"/>
          <p:nvPr/>
        </p:nvSpPr>
        <p:spPr>
          <a:xfrm>
            <a:off x="1735190" y="3684987"/>
            <a:ext cx="251351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Unpredictable</a:t>
            </a:r>
          </a:p>
        </p:txBody>
      </p:sp>
      <p:pic>
        <p:nvPicPr>
          <p:cNvPr id="19" name="Graphic 18" descr="Single gear">
            <a:extLst>
              <a:ext uri="{FF2B5EF4-FFF2-40B4-BE49-F238E27FC236}">
                <a16:creationId xmlns:a16="http://schemas.microsoft.com/office/drawing/2014/main" xmlns="" id="{B3F58BD9-DC63-41B1-B79F-9907BDFF1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62947" y="1726556"/>
            <a:ext cx="731520" cy="731520"/>
          </a:xfrm>
          <a:prstGeom prst="rect">
            <a:avLst/>
          </a:prstGeom>
        </p:spPr>
      </p:pic>
      <p:pic>
        <p:nvPicPr>
          <p:cNvPr id="23" name="Graphic 22" descr="Sun">
            <a:extLst>
              <a:ext uri="{FF2B5EF4-FFF2-40B4-BE49-F238E27FC236}">
                <a16:creationId xmlns:a16="http://schemas.microsoft.com/office/drawing/2014/main" xmlns="" id="{57AF42C6-B8BF-4FBC-9060-2AB0DBE458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62947" y="3550618"/>
            <a:ext cx="731520" cy="731520"/>
          </a:xfrm>
          <a:prstGeom prst="rect">
            <a:avLst/>
          </a:prstGeom>
        </p:spPr>
      </p:pic>
      <p:pic>
        <p:nvPicPr>
          <p:cNvPr id="25" name="Graphic 24" descr="Call center">
            <a:extLst>
              <a:ext uri="{FF2B5EF4-FFF2-40B4-BE49-F238E27FC236}">
                <a16:creationId xmlns:a16="http://schemas.microsoft.com/office/drawing/2014/main" xmlns="" id="{C628FBA6-6C0A-4E91-8ECF-0C531EB62B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3046" y="1722640"/>
            <a:ext cx="731520" cy="731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E2B68D-37CF-48AE-9608-A034C910B9C1}"/>
              </a:ext>
            </a:extLst>
          </p:cNvPr>
          <p:cNvSpPr txBox="1"/>
          <p:nvPr/>
        </p:nvSpPr>
        <p:spPr>
          <a:xfrm>
            <a:off x="1754752" y="4629867"/>
            <a:ext cx="33506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Several days/hours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8F5752D-65EC-435F-B4D1-2FB142C4254D}"/>
              </a:ext>
            </a:extLst>
          </p:cNvPr>
          <p:cNvSpPr txBox="1"/>
          <p:nvPr/>
        </p:nvSpPr>
        <p:spPr>
          <a:xfrm>
            <a:off x="7990298" y="4519672"/>
            <a:ext cx="23295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Few mins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76553A-D89D-46E7-AE12-5A4B270F1872}"/>
              </a:ext>
            </a:extLst>
          </p:cNvPr>
          <p:cNvSpPr txBox="1"/>
          <p:nvPr/>
        </p:nvSpPr>
        <p:spPr>
          <a:xfrm>
            <a:off x="7990298" y="3639267"/>
            <a:ext cx="200497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Predictable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4BAED69-3B6A-4602-81E2-1226219AD6F1}"/>
              </a:ext>
            </a:extLst>
          </p:cNvPr>
          <p:cNvSpPr txBox="1"/>
          <p:nvPr/>
        </p:nvSpPr>
        <p:spPr>
          <a:xfrm>
            <a:off x="8033632" y="2770587"/>
            <a:ext cx="215764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Streamlined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42D4EAD-D6EB-497F-A14F-CB2A39A352FE}"/>
              </a:ext>
            </a:extLst>
          </p:cNvPr>
          <p:cNvSpPr txBox="1"/>
          <p:nvPr/>
        </p:nvSpPr>
        <p:spPr>
          <a:xfrm>
            <a:off x="8033632" y="1823755"/>
            <a:ext cx="20486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Automated</a:t>
            </a:r>
          </a:p>
        </p:txBody>
      </p:sp>
      <p:pic>
        <p:nvPicPr>
          <p:cNvPr id="32" name="Graphic 31" descr="Watch">
            <a:extLst>
              <a:ext uri="{FF2B5EF4-FFF2-40B4-BE49-F238E27FC236}">
                <a16:creationId xmlns:a16="http://schemas.microsoft.com/office/drawing/2014/main" xmlns="" id="{192DEB04-DEEE-4710-8967-5517A82FAA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162947" y="4399925"/>
            <a:ext cx="731520" cy="731520"/>
          </a:xfrm>
          <a:prstGeom prst="rect">
            <a:avLst/>
          </a:prstGeom>
        </p:spPr>
      </p:pic>
      <p:pic>
        <p:nvPicPr>
          <p:cNvPr id="34" name="Graphic 33" descr="Grinning Face with Solid Fill">
            <a:extLst>
              <a:ext uri="{FF2B5EF4-FFF2-40B4-BE49-F238E27FC236}">
                <a16:creationId xmlns:a16="http://schemas.microsoft.com/office/drawing/2014/main" xmlns="" id="{EF1D924C-A686-4467-90A3-D66B4B03E1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166940" y="2638587"/>
            <a:ext cx="731520" cy="731520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xmlns="" id="{2B205284-9F0A-4D0F-BACD-3A1BBA225FE6}"/>
              </a:ext>
            </a:extLst>
          </p:cNvPr>
          <p:cNvSpPr/>
          <p:nvPr/>
        </p:nvSpPr>
        <p:spPr>
          <a:xfrm>
            <a:off x="5440680" y="3263030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741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E87A4-2009-41E9-A23C-A071ABD7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 Control &amp; Data Plane</a:t>
            </a:r>
          </a:p>
        </p:txBody>
      </p:sp>
      <p:pic>
        <p:nvPicPr>
          <p:cNvPr id="24" name="Content Placeholder 23" descr="User">
            <a:extLst>
              <a:ext uri="{FF2B5EF4-FFF2-40B4-BE49-F238E27FC236}">
                <a16:creationId xmlns:a16="http://schemas.microsoft.com/office/drawing/2014/main" xmlns="" id="{C3BFF66E-332D-426E-8402-B21C318B9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57026" y="812467"/>
            <a:ext cx="874927" cy="7725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2205A0-7462-46A6-8BFA-BAD62A6C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pic>
        <p:nvPicPr>
          <p:cNvPr id="26" name="Graphic 25" descr="Users">
            <a:extLst>
              <a:ext uri="{FF2B5EF4-FFF2-40B4-BE49-F238E27FC236}">
                <a16:creationId xmlns:a16="http://schemas.microsoft.com/office/drawing/2014/main" xmlns="" id="{30D00D20-9441-4613-A63C-ADF15A540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68581" y="934472"/>
            <a:ext cx="710504" cy="710504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5300925-FBFE-4D7D-839A-00CB28349927}"/>
              </a:ext>
            </a:extLst>
          </p:cNvPr>
          <p:cNvGrpSpPr/>
          <p:nvPr/>
        </p:nvGrpSpPr>
        <p:grpSpPr>
          <a:xfrm>
            <a:off x="1443208" y="2561281"/>
            <a:ext cx="9287746" cy="1695350"/>
            <a:chOff x="727110" y="2561281"/>
            <a:chExt cx="9287746" cy="16953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81C8788-415B-453A-83C4-B7342B24AE20}"/>
                </a:ext>
              </a:extLst>
            </p:cNvPr>
            <p:cNvSpPr/>
            <p:nvPr/>
          </p:nvSpPr>
          <p:spPr>
            <a:xfrm>
              <a:off x="834722" y="3505766"/>
              <a:ext cx="1200839" cy="7381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Admin</a:t>
              </a:r>
            </a:p>
            <a:p>
              <a:pPr algn="ctr"/>
              <a:r>
                <a:rPr lang="en-US" sz="1400" dirty="0"/>
                <a:t>Service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3BA7276B-1DC4-4598-8BBF-09B35E3A991B}"/>
                </a:ext>
              </a:extLst>
            </p:cNvPr>
            <p:cNvSpPr/>
            <p:nvPr/>
          </p:nvSpPr>
          <p:spPr>
            <a:xfrm>
              <a:off x="4057647" y="3518500"/>
              <a:ext cx="1200839" cy="7381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Configuration</a:t>
              </a:r>
            </a:p>
            <a:p>
              <a:pPr algn="ctr"/>
              <a:r>
                <a:rPr lang="en-US" sz="1400" dirty="0"/>
                <a:t>Service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15CF15DA-00D1-452D-AC3A-400942FFF46D}"/>
                </a:ext>
              </a:extLst>
            </p:cNvPr>
            <p:cNvSpPr/>
            <p:nvPr/>
          </p:nvSpPr>
          <p:spPr>
            <a:xfrm>
              <a:off x="2446185" y="3505766"/>
              <a:ext cx="1200839" cy="7381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err="1"/>
                <a:t>MirrorMaker</a:t>
              </a:r>
              <a:endParaRPr lang="en-US" sz="1400" dirty="0"/>
            </a:p>
            <a:p>
              <a:pPr algn="ctr"/>
              <a:r>
                <a:rPr lang="en-US" sz="1400" dirty="0"/>
                <a:t>Management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24AE0F04-EB73-4520-9D83-CA41EAB6DC7D}"/>
                </a:ext>
              </a:extLst>
            </p:cNvPr>
            <p:cNvSpPr/>
            <p:nvPr/>
          </p:nvSpPr>
          <p:spPr>
            <a:xfrm>
              <a:off x="8814017" y="3505766"/>
              <a:ext cx="1200839" cy="7381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Monitoring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8DFA702-2CCB-4219-80C2-14CE8BA7A509}"/>
                </a:ext>
              </a:extLst>
            </p:cNvPr>
            <p:cNvSpPr/>
            <p:nvPr/>
          </p:nvSpPr>
          <p:spPr>
            <a:xfrm>
              <a:off x="5669107" y="3505766"/>
              <a:ext cx="1200839" cy="7381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Capacity</a:t>
              </a:r>
            </a:p>
            <a:p>
              <a:pPr algn="ctr"/>
              <a:r>
                <a:rPr lang="en-US" sz="1400" dirty="0"/>
                <a:t>Management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44A4CD54-8510-48E9-B6F3-D583C893426A}"/>
                </a:ext>
              </a:extLst>
            </p:cNvPr>
            <p:cNvSpPr/>
            <p:nvPr/>
          </p:nvSpPr>
          <p:spPr>
            <a:xfrm>
              <a:off x="7280567" y="3518501"/>
              <a:ext cx="1200839" cy="7381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err="1"/>
                <a:t>Showback</a:t>
              </a:r>
              <a:endParaRPr lang="en-US" sz="1400" dirty="0"/>
            </a:p>
            <a:p>
              <a:pPr algn="ctr"/>
              <a:r>
                <a:rPr lang="en-US" sz="1400" dirty="0"/>
                <a:t>Management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2D58AEC-525A-4660-A34C-C1E0F1D26BDF}"/>
                </a:ext>
              </a:extLst>
            </p:cNvPr>
            <p:cNvSpPr/>
            <p:nvPr/>
          </p:nvSpPr>
          <p:spPr>
            <a:xfrm>
              <a:off x="4852763" y="2561281"/>
              <a:ext cx="3817508" cy="4737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APIs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9FD144F5-9919-4DC6-99E0-F75419F52AD6}"/>
                </a:ext>
              </a:extLst>
            </p:cNvPr>
            <p:cNvSpPr/>
            <p:nvPr/>
          </p:nvSpPr>
          <p:spPr>
            <a:xfrm>
              <a:off x="727110" y="2564246"/>
              <a:ext cx="3238959" cy="4737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Presentation Layer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xmlns="" id="{74B966AB-1DFC-4BE8-A119-DD9475739E59}"/>
                </a:ext>
              </a:extLst>
            </p:cNvPr>
            <p:cNvCxnSpPr>
              <a:cxnSpLocks/>
              <a:stCxn id="59" idx="3"/>
              <a:endCxn id="8" idx="1"/>
            </p:cNvCxnSpPr>
            <p:nvPr/>
          </p:nvCxnSpPr>
          <p:spPr>
            <a:xfrm flipV="1">
              <a:off x="3966069" y="2798144"/>
              <a:ext cx="886694" cy="296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xmlns="" id="{E037906F-6227-469B-8BE6-06FC92752568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rot="5400000">
              <a:off x="3862950" y="607199"/>
              <a:ext cx="470760" cy="5326375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xmlns="" id="{C463DC5F-313F-48CE-B60F-76A9896984AF}"/>
                </a:ext>
              </a:extLst>
            </p:cNvPr>
            <p:cNvCxnSpPr>
              <a:cxnSpLocks/>
              <a:stCxn id="8" idx="2"/>
              <a:endCxn id="38" idx="0"/>
            </p:cNvCxnSpPr>
            <p:nvPr/>
          </p:nvCxnSpPr>
          <p:spPr>
            <a:xfrm rot="5400000">
              <a:off x="4668681" y="1412930"/>
              <a:ext cx="470760" cy="3714912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xmlns="" id="{2DB52C62-ABCD-44BE-A699-2932CA45E724}"/>
                </a:ext>
              </a:extLst>
            </p:cNvPr>
            <p:cNvCxnSpPr>
              <a:cxnSpLocks/>
              <a:stCxn id="8" idx="2"/>
              <a:endCxn id="37" idx="0"/>
            </p:cNvCxnSpPr>
            <p:nvPr/>
          </p:nvCxnSpPr>
          <p:spPr>
            <a:xfrm rot="5400000">
              <a:off x="5468045" y="2225028"/>
              <a:ext cx="483494" cy="2103450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xmlns="" id="{7777AAFD-22E9-4CDC-A454-FF3C48375B5C}"/>
                </a:ext>
              </a:extLst>
            </p:cNvPr>
            <p:cNvCxnSpPr>
              <a:cxnSpLocks/>
              <a:stCxn id="8" idx="2"/>
              <a:endCxn id="40" idx="0"/>
            </p:cNvCxnSpPr>
            <p:nvPr/>
          </p:nvCxnSpPr>
          <p:spPr>
            <a:xfrm rot="5400000">
              <a:off x="6280142" y="3024391"/>
              <a:ext cx="470760" cy="491990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xmlns="" id="{A1B79CC7-F11F-4FA7-B394-C7EF6E1C0B32}"/>
                </a:ext>
              </a:extLst>
            </p:cNvPr>
            <p:cNvCxnSpPr>
              <a:cxnSpLocks/>
              <a:stCxn id="8" idx="2"/>
              <a:endCxn id="42" idx="0"/>
            </p:cNvCxnSpPr>
            <p:nvPr/>
          </p:nvCxnSpPr>
          <p:spPr>
            <a:xfrm rot="16200000" flipH="1">
              <a:off x="7079505" y="2717018"/>
              <a:ext cx="483495" cy="1119470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F9EABB9-C57D-4BE7-BA00-6DC27C0EB05E}"/>
              </a:ext>
            </a:extLst>
          </p:cNvPr>
          <p:cNvSpPr txBox="1"/>
          <p:nvPr/>
        </p:nvSpPr>
        <p:spPr>
          <a:xfrm>
            <a:off x="3485188" y="1573999"/>
            <a:ext cx="6828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Clients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DBA85D3-4CC1-4A1E-89AF-3695C9424BC8}"/>
              </a:ext>
            </a:extLst>
          </p:cNvPr>
          <p:cNvSpPr txBox="1"/>
          <p:nvPr/>
        </p:nvSpPr>
        <p:spPr>
          <a:xfrm>
            <a:off x="2236061" y="1584968"/>
            <a:ext cx="8886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Admin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xmlns="" id="{DAB5451A-81A0-4EED-8C1D-6CFED1B6D8E6}"/>
              </a:ext>
            </a:extLst>
          </p:cNvPr>
          <p:cNvCxnSpPr>
            <a:cxnSpLocks/>
            <a:stCxn id="87" idx="2"/>
          </p:cNvCxnSpPr>
          <p:nvPr/>
        </p:nvCxnSpPr>
        <p:spPr>
          <a:xfrm rot="16200000" flipH="1">
            <a:off x="2330748" y="2211624"/>
            <a:ext cx="699316" cy="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xmlns="" id="{FF6ED02A-216B-4FE4-86B1-E97636BF4ABC}"/>
              </a:ext>
            </a:extLst>
          </p:cNvPr>
          <p:cNvCxnSpPr>
            <a:cxnSpLocks/>
            <a:stCxn id="86" idx="2"/>
          </p:cNvCxnSpPr>
          <p:nvPr/>
        </p:nvCxnSpPr>
        <p:spPr>
          <a:xfrm rot="16200000" flipH="1">
            <a:off x="3451390" y="2226236"/>
            <a:ext cx="750479" cy="2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Graphic 98" descr="Gold bars">
            <a:extLst>
              <a:ext uri="{FF2B5EF4-FFF2-40B4-BE49-F238E27FC236}">
                <a16:creationId xmlns:a16="http://schemas.microsoft.com/office/drawing/2014/main" xmlns="" id="{43974A23-38A0-45C5-B8D7-2F4B55B57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99987" y="1051297"/>
            <a:ext cx="769276" cy="76927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B06FFCC-5602-42A4-98C6-7297C5D92310}"/>
              </a:ext>
            </a:extLst>
          </p:cNvPr>
          <p:cNvSpPr txBox="1"/>
          <p:nvPr/>
        </p:nvSpPr>
        <p:spPr>
          <a:xfrm>
            <a:off x="6510685" y="1655389"/>
            <a:ext cx="19275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Other Eco-systems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xmlns="" id="{3AF23100-A73A-4243-88BE-6B40CD6592B9}"/>
              </a:ext>
            </a:extLst>
          </p:cNvPr>
          <p:cNvCxnSpPr>
            <a:cxnSpLocks/>
            <a:stCxn id="100" idx="2"/>
            <a:endCxn id="8" idx="0"/>
          </p:cNvCxnSpPr>
          <p:nvPr/>
        </p:nvCxnSpPr>
        <p:spPr>
          <a:xfrm rot="16200000" flipH="1">
            <a:off x="7161599" y="2245264"/>
            <a:ext cx="628893" cy="3140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08B9B97B-BDA2-4E32-AAA7-169089D742C5}"/>
              </a:ext>
            </a:extLst>
          </p:cNvPr>
          <p:cNvGrpSpPr/>
          <p:nvPr/>
        </p:nvGrpSpPr>
        <p:grpSpPr>
          <a:xfrm>
            <a:off x="628402" y="2071772"/>
            <a:ext cx="10597786" cy="276999"/>
            <a:chOff x="628402" y="2071772"/>
            <a:chExt cx="10597786" cy="276999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4BA5426B-51B7-4067-A9AA-8B7F4BD8B430}"/>
                </a:ext>
              </a:extLst>
            </p:cNvPr>
            <p:cNvCxnSpPr/>
            <p:nvPr/>
          </p:nvCxnSpPr>
          <p:spPr>
            <a:xfrm>
              <a:off x="649995" y="2346594"/>
              <a:ext cx="105761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035E1A4C-F220-48FB-ACFD-B94E1CF6A592}"/>
                </a:ext>
              </a:extLst>
            </p:cNvPr>
            <p:cNvSpPr txBox="1"/>
            <p:nvPr/>
          </p:nvSpPr>
          <p:spPr>
            <a:xfrm>
              <a:off x="628402" y="2071772"/>
              <a:ext cx="13545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Control Plane</a:t>
              </a:r>
            </a:p>
          </p:txBody>
        </p:sp>
      </p:grpSp>
      <p:sp>
        <p:nvSpPr>
          <p:cNvPr id="129" name="Google Shape;289;p33">
            <a:extLst>
              <a:ext uri="{FF2B5EF4-FFF2-40B4-BE49-F238E27FC236}">
                <a16:creationId xmlns:a16="http://schemas.microsoft.com/office/drawing/2014/main" xmlns="" id="{2ADDD6B3-669C-41ED-8A50-8BEE6A75B274}"/>
              </a:ext>
            </a:extLst>
          </p:cNvPr>
          <p:cNvSpPr/>
          <p:nvPr/>
        </p:nvSpPr>
        <p:spPr>
          <a:xfrm>
            <a:off x="7811976" y="5231587"/>
            <a:ext cx="1341571" cy="709200"/>
          </a:xfrm>
          <a:prstGeom prst="can">
            <a:avLst>
              <a:gd name="adj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0070C0"/>
                </a:solidFill>
                <a:latin typeface="PayPal Sans Big Medium" panose="020B0603040504040204" pitchFamily="34" charset="0"/>
              </a:rPr>
              <a:t>metadata</a:t>
            </a:r>
            <a:endParaRPr sz="1600" dirty="0">
              <a:solidFill>
                <a:srgbClr val="0070C0"/>
              </a:solidFill>
              <a:latin typeface="PayPal Sans Big Medium" panose="020B060304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7B84845-D28F-4C3D-851E-0182CA34059A}"/>
              </a:ext>
            </a:extLst>
          </p:cNvPr>
          <p:cNvGrpSpPr/>
          <p:nvPr/>
        </p:nvGrpSpPr>
        <p:grpSpPr>
          <a:xfrm>
            <a:off x="3489429" y="4922435"/>
            <a:ext cx="1176738" cy="1177172"/>
            <a:chOff x="2649891" y="4865058"/>
            <a:chExt cx="1176738" cy="1177172"/>
          </a:xfrm>
        </p:grpSpPr>
        <p:pic>
          <p:nvPicPr>
            <p:cNvPr id="122" name="Google Shape;227;p31">
              <a:extLst>
                <a:ext uri="{FF2B5EF4-FFF2-40B4-BE49-F238E27FC236}">
                  <a16:creationId xmlns:a16="http://schemas.microsoft.com/office/drawing/2014/main" xmlns="" id="{8CA51D7F-0A9B-45B8-B5D0-33B29F354F86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649891" y="5162007"/>
              <a:ext cx="1176738" cy="88022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6EA78C1E-05C9-4B32-A1AD-C8E3B8109C17}"/>
                </a:ext>
              </a:extLst>
            </p:cNvPr>
            <p:cNvSpPr txBox="1"/>
            <p:nvPr/>
          </p:nvSpPr>
          <p:spPr>
            <a:xfrm>
              <a:off x="2864385" y="4865058"/>
              <a:ext cx="89831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Brokers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598AB0-C815-469E-8356-BA4026CBE69E}"/>
              </a:ext>
            </a:extLst>
          </p:cNvPr>
          <p:cNvGrpSpPr/>
          <p:nvPr/>
        </p:nvGrpSpPr>
        <p:grpSpPr>
          <a:xfrm>
            <a:off x="1599146" y="4901645"/>
            <a:ext cx="1242391" cy="1218751"/>
            <a:chOff x="4851930" y="4889047"/>
            <a:chExt cx="1242391" cy="1218751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xmlns="" id="{2FD131BE-28C8-4B49-AA49-973644153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084" y="5224451"/>
              <a:ext cx="623075" cy="88334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473B81C-0820-4DBB-86D1-BA6010F18AB2}"/>
                </a:ext>
              </a:extLst>
            </p:cNvPr>
            <p:cNvSpPr txBox="1"/>
            <p:nvPr/>
          </p:nvSpPr>
          <p:spPr>
            <a:xfrm>
              <a:off x="4851930" y="4889047"/>
              <a:ext cx="124239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Zookeepers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19E723-5873-4DAC-8D8E-D75DD64BF460}"/>
              </a:ext>
            </a:extLst>
          </p:cNvPr>
          <p:cNvGrpSpPr/>
          <p:nvPr/>
        </p:nvGrpSpPr>
        <p:grpSpPr>
          <a:xfrm>
            <a:off x="5613982" y="4985029"/>
            <a:ext cx="1425840" cy="937122"/>
            <a:chOff x="6890044" y="4864212"/>
            <a:chExt cx="1425840" cy="9371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E66E382-BB49-460E-8A46-5CD70D64E652}"/>
                </a:ext>
              </a:extLst>
            </p:cNvPr>
            <p:cNvGrpSpPr/>
            <p:nvPr/>
          </p:nvGrpSpPr>
          <p:grpSpPr>
            <a:xfrm>
              <a:off x="7004818" y="5291682"/>
              <a:ext cx="1097434" cy="509652"/>
              <a:chOff x="5260955" y="5060047"/>
              <a:chExt cx="1097434" cy="5096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grpSpPr>
          <p:pic>
            <p:nvPicPr>
              <p:cNvPr id="136" name="Google Shape;227;p31">
                <a:extLst>
                  <a:ext uri="{FF2B5EF4-FFF2-40B4-BE49-F238E27FC236}">
                    <a16:creationId xmlns:a16="http://schemas.microsoft.com/office/drawing/2014/main" xmlns="" id="{AF579367-00AC-4D71-9CF9-35AC654C0CB9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260955" y="5060047"/>
                <a:ext cx="503705" cy="3547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227;p31">
                <a:extLst>
                  <a:ext uri="{FF2B5EF4-FFF2-40B4-BE49-F238E27FC236}">
                    <a16:creationId xmlns:a16="http://schemas.microsoft.com/office/drawing/2014/main" xmlns="" id="{95ACFD18-9A57-43FF-9E79-8CE7DA315340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895200" y="5233735"/>
                <a:ext cx="463189" cy="3359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Graphic 4" descr="Repeat">
                <a:extLst>
                  <a:ext uri="{FF2B5EF4-FFF2-40B4-BE49-F238E27FC236}">
                    <a16:creationId xmlns:a16="http://schemas.microsoft.com/office/drawing/2014/main" xmlns="" id="{5955EA6D-80E1-4C15-AD29-185D2C38A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 rot="2010648">
                <a:off x="5675309" y="5228708"/>
                <a:ext cx="285841" cy="285841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9EAB537-C963-44D3-BDF4-CD25A2E875C1}"/>
                </a:ext>
              </a:extLst>
            </p:cNvPr>
            <p:cNvSpPr txBox="1"/>
            <p:nvPr/>
          </p:nvSpPr>
          <p:spPr>
            <a:xfrm>
              <a:off x="6890044" y="4864212"/>
              <a:ext cx="14258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MirrorMakers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BE9FF9C-B008-4B12-B70C-CD3ADF271C3E}"/>
              </a:ext>
            </a:extLst>
          </p:cNvPr>
          <p:cNvGrpSpPr/>
          <p:nvPr/>
        </p:nvGrpSpPr>
        <p:grpSpPr>
          <a:xfrm>
            <a:off x="649994" y="4425381"/>
            <a:ext cx="10576193" cy="423899"/>
            <a:chOff x="649995" y="4370296"/>
            <a:chExt cx="9813900" cy="42389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47597EDA-37F0-4D9C-B82C-A7557576A8E6}"/>
                </a:ext>
              </a:extLst>
            </p:cNvPr>
            <p:cNvGrpSpPr/>
            <p:nvPr/>
          </p:nvGrpSpPr>
          <p:grpSpPr>
            <a:xfrm>
              <a:off x="649995" y="4370296"/>
              <a:ext cx="3844583" cy="276999"/>
              <a:chOff x="649995" y="2087219"/>
              <a:chExt cx="3844583" cy="276999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422FB3A3-98DC-4383-97E1-F81D11B16E50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 flipV="1">
                <a:off x="649995" y="2319904"/>
                <a:ext cx="3844583" cy="266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A044C4CA-211B-4F23-8226-10F2A6D587E9}"/>
                  </a:ext>
                </a:extLst>
              </p:cNvPr>
              <p:cNvSpPr txBox="1"/>
              <p:nvPr/>
            </p:nvSpPr>
            <p:spPr>
              <a:xfrm>
                <a:off x="649995" y="2087219"/>
                <a:ext cx="1085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Data Plane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7EAE5BE3-D5E0-48E0-8A3D-F93239E59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9312" y="4590126"/>
              <a:ext cx="3844583" cy="2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1844C71-87D7-40C6-8CC7-E8CFF8A3C82F}"/>
                </a:ext>
              </a:extLst>
            </p:cNvPr>
            <p:cNvGrpSpPr/>
            <p:nvPr/>
          </p:nvGrpSpPr>
          <p:grpSpPr>
            <a:xfrm>
              <a:off x="4494578" y="4374105"/>
              <a:ext cx="2148566" cy="420090"/>
              <a:chOff x="4494578" y="4374105"/>
              <a:chExt cx="2148566" cy="420090"/>
            </a:xfrm>
          </p:grpSpPr>
          <p:pic>
            <p:nvPicPr>
              <p:cNvPr id="13" name="Graphic 12" descr="Forbidden">
                <a:extLst>
                  <a:ext uri="{FF2B5EF4-FFF2-40B4-BE49-F238E27FC236}">
                    <a16:creationId xmlns:a16="http://schemas.microsoft.com/office/drawing/2014/main" xmlns="" id="{6C066FB0-7074-474A-9340-5CAF8F085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4494578" y="4418047"/>
                <a:ext cx="369867" cy="369867"/>
              </a:xfrm>
              <a:prstGeom prst="rect">
                <a:avLst/>
              </a:prstGeom>
            </p:spPr>
          </p:pic>
          <p:pic>
            <p:nvPicPr>
              <p:cNvPr id="72" name="Graphic 71" descr="Forbidden">
                <a:extLst>
                  <a:ext uri="{FF2B5EF4-FFF2-40B4-BE49-F238E27FC236}">
                    <a16:creationId xmlns:a16="http://schemas.microsoft.com/office/drawing/2014/main" xmlns="" id="{5F572E1F-2C54-43B0-AFEF-05E1CD929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273277" y="4424328"/>
                <a:ext cx="369867" cy="36986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45705E1-1B7A-419B-AB00-06CE6DCBBF20}"/>
                  </a:ext>
                </a:extLst>
              </p:cNvPr>
              <p:cNvSpPr txBox="1"/>
              <p:nvPr/>
            </p:nvSpPr>
            <p:spPr>
              <a:xfrm>
                <a:off x="4873582" y="4374105"/>
                <a:ext cx="14533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Restricted Access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1753F884-5D48-4D44-8C4A-308F0781F9B2}"/>
                  </a:ext>
                </a:extLst>
              </p:cNvPr>
              <p:cNvCxnSpPr>
                <a:cxnSpLocks/>
                <a:stCxn id="13" idx="3"/>
                <a:endCxn id="72" idx="1"/>
              </p:cNvCxnSpPr>
              <p:nvPr/>
            </p:nvCxnSpPr>
            <p:spPr>
              <a:xfrm>
                <a:off x="4864445" y="4602981"/>
                <a:ext cx="1408832" cy="62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42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D60382C-BE45-564C-AFCB-18917EA7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0E7E20-E3FB-764A-81D5-DB7BE47A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PayPal Sans Big Medium" pitchFamily="34" charset="0"/>
              </a:rPr>
              <a:t>© 2018 PayPal Inc. Confidential and proprietary.</a:t>
            </a:r>
            <a:endParaRPr lang="en-GB" dirty="0">
              <a:latin typeface="PayPal Sans Big Medium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FBA6FE-71FF-3C4B-A290-5537448E22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CD191A-C5C8-724A-AD05-CF4328E8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43" y="1386452"/>
            <a:ext cx="5220567" cy="48244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Automate client failover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Automate remediation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Contribute back to the community</a:t>
            </a:r>
          </a:p>
          <a:p>
            <a:pPr marL="571500" lvl="1" indent="-342900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Client side KPIs</a:t>
            </a:r>
          </a:p>
          <a:p>
            <a:pPr marL="571500" lvl="1" indent="-342900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Learnings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xmlns="" id="{E9CDC161-E5C0-42F0-8847-26474352F659}"/>
              </a:ext>
            </a:extLst>
          </p:cNvPr>
          <p:cNvSpPr/>
          <p:nvPr/>
        </p:nvSpPr>
        <p:spPr>
          <a:xfrm>
            <a:off x="6519261" y="1386452"/>
            <a:ext cx="3670663" cy="3866606"/>
          </a:xfrm>
          <a:prstGeom prst="trapezoid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A3407BDF-63A7-43EA-B0D9-F92072C309B8}"/>
              </a:ext>
            </a:extLst>
          </p:cNvPr>
          <p:cNvSpPr/>
          <p:nvPr/>
        </p:nvSpPr>
        <p:spPr>
          <a:xfrm>
            <a:off x="8226446" y="2091183"/>
            <a:ext cx="256294" cy="292505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DF67CE4-C219-4E67-A560-70A1D2DCB308}"/>
              </a:ext>
            </a:extLst>
          </p:cNvPr>
          <p:cNvGrpSpPr/>
          <p:nvPr/>
        </p:nvGrpSpPr>
        <p:grpSpPr>
          <a:xfrm>
            <a:off x="8089402" y="1639029"/>
            <a:ext cx="505972" cy="2288540"/>
            <a:chOff x="2733617" y="1639029"/>
            <a:chExt cx="505972" cy="228854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1AAA3BD-9AA1-4F80-8A70-A2C9EDBCCAF6}"/>
                </a:ext>
              </a:extLst>
            </p:cNvPr>
            <p:cNvCxnSpPr/>
            <p:nvPr/>
          </p:nvCxnSpPr>
          <p:spPr>
            <a:xfrm>
              <a:off x="2830590" y="2808516"/>
              <a:ext cx="256294" cy="0"/>
            </a:xfrm>
            <a:prstGeom prst="line">
              <a:avLst/>
            </a:prstGeom>
            <a:ln w="88900">
              <a:solidFill>
                <a:srgbClr val="009C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4A9E71A-EE64-406D-9DF3-8CE731A15293}"/>
                </a:ext>
              </a:extLst>
            </p:cNvPr>
            <p:cNvSpPr/>
            <p:nvPr/>
          </p:nvSpPr>
          <p:spPr>
            <a:xfrm>
              <a:off x="2733617" y="1639029"/>
              <a:ext cx="505972" cy="45215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80E3400-5F76-4752-B5C4-CEAE9B3B65DE}"/>
                </a:ext>
              </a:extLst>
            </p:cNvPr>
            <p:cNvCxnSpPr/>
            <p:nvPr/>
          </p:nvCxnSpPr>
          <p:spPr>
            <a:xfrm>
              <a:off x="2857597" y="3927569"/>
              <a:ext cx="256294" cy="0"/>
            </a:xfrm>
            <a:prstGeom prst="line">
              <a:avLst/>
            </a:prstGeom>
            <a:ln w="111125">
              <a:solidFill>
                <a:srgbClr val="009C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9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4" y="1344838"/>
            <a:ext cx="11187114" cy="5008338"/>
          </a:xfrm>
        </p:spPr>
        <p:txBody>
          <a:bodyPr anchor="t"/>
          <a:lstStyle/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xmlns="" id="{15342FA7-85CA-4165-85BD-67D9556E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96000" y="1091517"/>
            <a:ext cx="4102967" cy="4102967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BD1D84A5-CEE5-472D-9B0D-1010F60CDAE1}"/>
              </a:ext>
            </a:extLst>
          </p:cNvPr>
          <p:cNvSpPr txBox="1">
            <a:spLocks/>
          </p:cNvSpPr>
          <p:nvPr/>
        </p:nvSpPr>
        <p:spPr>
          <a:xfrm>
            <a:off x="500062" y="1341665"/>
            <a:ext cx="5220567" cy="431074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None/>
              <a:defRPr sz="1600" kern="1200">
                <a:solidFill>
                  <a:schemeClr val="accent1"/>
                </a:solidFill>
                <a:latin typeface="PayPal Sans Big Medium" pitchFamily="34" charset="0"/>
                <a:ea typeface="+mn-ea"/>
                <a:cs typeface="+mn-cs"/>
              </a:defRPr>
            </a:lvl1pPr>
            <a:lvl2pPr marL="28733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2pPr>
            <a:lvl3pPr marL="51435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3pPr>
            <a:lvl4pPr marL="73977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4pPr>
            <a:lvl5pPr marL="97472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75000"/>
                  </a:schemeClr>
                </a:solidFill>
                <a:latin typeface="PayPal Sans Big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Measure client perceived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Abstract clusters from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 metadata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Automate</a:t>
            </a:r>
          </a:p>
          <a:p>
            <a:pPr marL="630238" lvl="1" indent="-342900"/>
            <a:r>
              <a:rPr lang="en-US" dirty="0">
                <a:solidFill>
                  <a:schemeClr val="tx1"/>
                </a:solidFill>
              </a:rPr>
              <a:t>Cluster deployment &amp; configuration</a:t>
            </a:r>
          </a:p>
          <a:p>
            <a:pPr marL="630238" lvl="1" indent="-342900"/>
            <a:r>
              <a:rPr lang="en-US" dirty="0">
                <a:solidFill>
                  <a:schemeClr val="tx1"/>
                </a:solidFill>
              </a:rPr>
              <a:t>Client-onboarding</a:t>
            </a:r>
          </a:p>
          <a:p>
            <a:pPr marL="630238" lvl="1" indent="-342900"/>
            <a:r>
              <a:rPr lang="en-US" dirty="0">
                <a:solidFill>
                  <a:schemeClr val="tx1"/>
                </a:solidFill>
              </a:rPr>
              <a:t>Remediation processes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alerts actionable</a:t>
            </a:r>
          </a:p>
          <a:p>
            <a:endParaRPr lang="en-US" sz="2000" dirty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F38CE-7A1A-B849-A9E3-A591273D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399E15-88D1-BA43-A117-F9086F2D5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PayPal Sans Big" panose="020B0503040504040204" pitchFamily="34" charset="0"/>
              </a:rPr>
              <a:t>Kafka @ PayPal </a:t>
            </a:r>
            <a:r>
              <a:rPr lang="en-US" dirty="0">
                <a:latin typeface="PayPal Sans Big" panose="020B0503040504040204" pitchFamily="34" charset="0"/>
              </a:rPr>
              <a:t>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grpSp>
        <p:nvGrpSpPr>
          <p:cNvPr id="9" name="Google Shape;79;p15"/>
          <p:cNvGrpSpPr/>
          <p:nvPr/>
        </p:nvGrpSpPr>
        <p:grpSpPr>
          <a:xfrm>
            <a:off x="2034845" y="5343698"/>
            <a:ext cx="8125486" cy="458467"/>
            <a:chOff x="1779223" y="4391100"/>
            <a:chExt cx="5140093" cy="343850"/>
          </a:xfrm>
        </p:grpSpPr>
        <p:sp>
          <p:nvSpPr>
            <p:cNvPr id="10" name="Google Shape;80;p15"/>
            <p:cNvSpPr/>
            <p:nvPr/>
          </p:nvSpPr>
          <p:spPr>
            <a:xfrm>
              <a:off x="3630400" y="4423550"/>
              <a:ext cx="622800" cy="311400"/>
            </a:xfrm>
            <a:prstGeom prst="chevron">
              <a:avLst>
                <a:gd name="adj" fmla="val 50000"/>
              </a:avLst>
            </a:prstGeom>
            <a:solidFill>
              <a:srgbClr val="9FE6FF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1;p15"/>
            <p:cNvSpPr/>
            <p:nvPr/>
          </p:nvSpPr>
          <p:spPr>
            <a:xfrm>
              <a:off x="4664240" y="4423550"/>
              <a:ext cx="622800" cy="311400"/>
            </a:xfrm>
            <a:prstGeom prst="chevron">
              <a:avLst>
                <a:gd name="adj" fmla="val 50000"/>
              </a:avLst>
            </a:prstGeom>
            <a:solidFill>
              <a:srgbClr val="65D7FF"/>
            </a:solidFill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2;p15"/>
            <p:cNvSpPr/>
            <p:nvPr/>
          </p:nvSpPr>
          <p:spPr>
            <a:xfrm>
              <a:off x="5842889" y="4423550"/>
              <a:ext cx="622800" cy="311400"/>
            </a:xfrm>
            <a:prstGeom prst="chevron">
              <a:avLst>
                <a:gd name="adj" fmla="val 50000"/>
              </a:avLst>
            </a:prstGeom>
            <a:solidFill>
              <a:srgbClr val="00A7E2"/>
            </a:solidFill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3;p15"/>
            <p:cNvSpPr txBox="1"/>
            <p:nvPr/>
          </p:nvSpPr>
          <p:spPr>
            <a:xfrm>
              <a:off x="4253188" y="4423550"/>
              <a:ext cx="492762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b="1">
                  <a:solidFill>
                    <a:srgbClr val="00B0F0"/>
                  </a:solidFill>
                  <a:latin typeface="PayPal Sans Big Light" panose="020B0303040504040204" pitchFamily="34" charset="0"/>
                </a:defRPr>
              </a:lvl1pPr>
            </a:lstStyle>
            <a:p>
              <a:r>
                <a:rPr lang="en" sz="2400" dirty="0"/>
                <a:t>0.9</a:t>
              </a:r>
              <a:endParaRPr sz="2400" dirty="0"/>
            </a:p>
          </p:txBody>
        </p:sp>
        <p:sp>
          <p:nvSpPr>
            <p:cNvPr id="14" name="Google Shape;84;p15"/>
            <p:cNvSpPr txBox="1"/>
            <p:nvPr/>
          </p:nvSpPr>
          <p:spPr>
            <a:xfrm>
              <a:off x="5280551" y="4423550"/>
              <a:ext cx="517584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b="1">
                  <a:solidFill>
                    <a:srgbClr val="00B0F0"/>
                  </a:solidFill>
                  <a:latin typeface="PayPal Sans Big Light" panose="020B0303040504040204" pitchFamily="34" charset="0"/>
                </a:defRPr>
              </a:lvl1pPr>
            </a:lstStyle>
            <a:p>
              <a:r>
                <a:rPr lang="en" sz="2400" dirty="0"/>
                <a:t>0.10</a:t>
              </a:r>
              <a:endParaRPr sz="2400" dirty="0"/>
            </a:p>
          </p:txBody>
        </p:sp>
        <p:sp>
          <p:nvSpPr>
            <p:cNvPr id="15" name="Google Shape;85;p15"/>
            <p:cNvSpPr txBox="1"/>
            <p:nvPr/>
          </p:nvSpPr>
          <p:spPr>
            <a:xfrm>
              <a:off x="6511880" y="4423550"/>
              <a:ext cx="407436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b="1">
                  <a:solidFill>
                    <a:srgbClr val="00B0F0"/>
                  </a:solidFill>
                  <a:latin typeface="PayPal Sans Big Light" panose="020B0303040504040204" pitchFamily="34" charset="0"/>
                </a:defRPr>
              </a:lvl1pPr>
            </a:lstStyle>
            <a:p>
              <a:r>
                <a:rPr lang="en" sz="2400" dirty="0"/>
                <a:t>1.1</a:t>
              </a:r>
              <a:endParaRPr sz="2400" dirty="0"/>
            </a:p>
          </p:txBody>
        </p:sp>
        <p:sp>
          <p:nvSpPr>
            <p:cNvPr id="16" name="Google Shape;86;p15"/>
            <p:cNvSpPr txBox="1"/>
            <p:nvPr/>
          </p:nvSpPr>
          <p:spPr>
            <a:xfrm>
              <a:off x="3156513" y="4423550"/>
              <a:ext cx="473876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b="1">
                  <a:solidFill>
                    <a:srgbClr val="00B0F0"/>
                  </a:solidFill>
                  <a:latin typeface="PayPal Sans Big Light" panose="020B0303040504040204" pitchFamily="34" charset="0"/>
                </a:defRPr>
              </a:lvl1pPr>
            </a:lstStyle>
            <a:p>
              <a:r>
                <a:rPr lang="en" sz="2400" dirty="0"/>
                <a:t>0.8</a:t>
              </a:r>
              <a:endParaRPr sz="2400" dirty="0"/>
            </a:p>
          </p:txBody>
        </p:sp>
        <p:sp>
          <p:nvSpPr>
            <p:cNvPr id="17" name="Google Shape;87;p15"/>
            <p:cNvSpPr txBox="1"/>
            <p:nvPr/>
          </p:nvSpPr>
          <p:spPr>
            <a:xfrm>
              <a:off x="1779223" y="4391100"/>
              <a:ext cx="1486656" cy="343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b="1">
                  <a:solidFill>
                    <a:srgbClr val="00B0F0"/>
                  </a:solidFill>
                  <a:latin typeface="PayPal Sans Big Medium" panose="020B0603040504040204" pitchFamily="34" charset="0"/>
                </a:defRPr>
              </a:lvl1pPr>
            </a:lstStyle>
            <a:p>
              <a:r>
                <a:rPr lang="en" sz="2400" dirty="0"/>
                <a:t>Kafka Journey</a:t>
              </a:r>
              <a:endParaRPr sz="2400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01702BC5-77A0-4918-B901-A44CC6EED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851806"/>
            <a:ext cx="11188700" cy="47942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46FECA3-5D64-EF46-B6DB-ECEA0042BD5D}"/>
              </a:ext>
            </a:extLst>
          </p:cNvPr>
          <p:cNvSpPr/>
          <p:nvPr/>
        </p:nvSpPr>
        <p:spPr>
          <a:xfrm>
            <a:off x="730473" y="1458111"/>
            <a:ext cx="2279374" cy="33925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PayPal Forward" panose="020B0503020204020204" pitchFamily="34" charset="77"/>
              </a:rPr>
              <a:t>400+</a:t>
            </a:r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sz="2000" b="1" dirty="0">
                <a:latin typeface="PayPal Forward" panose="020B0503020204020204" pitchFamily="34" charset="77"/>
              </a:rPr>
              <a:t>Billion messages</a:t>
            </a:r>
          </a:p>
          <a:p>
            <a:pPr algn="ctr"/>
            <a:r>
              <a:rPr lang="en-US" sz="2000" b="1" dirty="0">
                <a:latin typeface="PayPal Forward" panose="020B0503020204020204" pitchFamily="34" charset="77"/>
              </a:rPr>
              <a:t>per day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6DD1A0A0-F065-3C46-AC80-6B70BC5BEA74}"/>
              </a:ext>
            </a:extLst>
          </p:cNvPr>
          <p:cNvSpPr/>
          <p:nvPr/>
        </p:nvSpPr>
        <p:spPr>
          <a:xfrm>
            <a:off x="3538373" y="1463927"/>
            <a:ext cx="2279374" cy="33925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PayPal Forward" panose="020B0503020204020204" pitchFamily="34" charset="77"/>
              </a:rPr>
              <a:t>50+</a:t>
            </a: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sz="2000" b="1" dirty="0">
                <a:latin typeface="PayPal Forward" panose="020B0503020204020204" pitchFamily="34" charset="77"/>
              </a:rPr>
              <a:t>Clusters</a:t>
            </a:r>
          </a:p>
          <a:p>
            <a:pPr algn="ctr"/>
            <a:endParaRPr lang="en-US" sz="2000" b="1" dirty="0">
              <a:latin typeface="PayPal Forward" panose="020B0503020204020204" pitchFamily="34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AB68D3CB-1272-2E49-A32D-1DA6EFAA6DD5}"/>
              </a:ext>
            </a:extLst>
          </p:cNvPr>
          <p:cNvSpPr/>
          <p:nvPr/>
        </p:nvSpPr>
        <p:spPr>
          <a:xfrm>
            <a:off x="9154173" y="1458111"/>
            <a:ext cx="2279374" cy="33925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PayPal Forward" panose="020B0503020204020204" pitchFamily="34" charset="77"/>
              </a:rPr>
              <a:t>~7PB</a:t>
            </a: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sz="2000" b="1" dirty="0">
                <a:latin typeface="PayPal Forward" panose="020B0503020204020204" pitchFamily="34" charset="77"/>
              </a:rPr>
              <a:t>Disk</a:t>
            </a:r>
          </a:p>
          <a:p>
            <a:pPr algn="ctr"/>
            <a:endParaRPr lang="en-US" sz="2000" b="1" dirty="0">
              <a:latin typeface="PayPal Forward" panose="020B0503020204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3A413CAA-AFAF-204E-8469-77C7B6E57EA9}"/>
              </a:ext>
            </a:extLst>
          </p:cNvPr>
          <p:cNvSpPr/>
          <p:nvPr/>
        </p:nvSpPr>
        <p:spPr>
          <a:xfrm>
            <a:off x="6346273" y="1458111"/>
            <a:ext cx="2279374" cy="33925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PayPal Forward" panose="020B0503020204020204" pitchFamily="34" charset="77"/>
              </a:rPr>
              <a:t>3000+</a:t>
            </a: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endParaRPr lang="en-US" b="1" dirty="0">
              <a:latin typeface="PayPal Forward" panose="020B0503020204020204" pitchFamily="34" charset="77"/>
            </a:endParaRPr>
          </a:p>
          <a:p>
            <a:pPr algn="ctr"/>
            <a:r>
              <a:rPr lang="en-US" sz="2000" b="1" dirty="0">
                <a:latin typeface="PayPal Forward" panose="020B0503020204020204" pitchFamily="34" charset="77"/>
              </a:rPr>
              <a:t>Topics</a:t>
            </a:r>
          </a:p>
          <a:p>
            <a:pPr algn="ctr"/>
            <a:endParaRPr lang="en-US" sz="2000" b="1" dirty="0">
              <a:latin typeface="PayPal Forward" panose="020B05030202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63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PayPal Sans Big" panose="020B0503040504040204" pitchFamily="34" charset="0"/>
              </a:rPr>
              <a:t>Kafka @ PayPal </a:t>
            </a:r>
            <a:r>
              <a:rPr lang="en-US" dirty="0">
                <a:latin typeface="PayPal Sans Big" panose="020B0503040504040204" pitchFamily="34" charset="0"/>
              </a:rPr>
              <a:t>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2018 PayPal Inc. Confidential and proprietary.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B9CD5EE1-C9A1-42B0-ACB9-272DEBE0F7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851806"/>
            <a:ext cx="11188700" cy="479425"/>
          </a:xfrm>
        </p:spPr>
        <p:txBody>
          <a:bodyPr/>
          <a:lstStyle/>
          <a:p>
            <a:r>
              <a:rPr lang="en-US" dirty="0"/>
              <a:t>Tech stack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EDE273C-5929-1344-BEE9-9CD52181103F}"/>
              </a:ext>
            </a:extLst>
          </p:cNvPr>
          <p:cNvGrpSpPr/>
          <p:nvPr/>
        </p:nvGrpSpPr>
        <p:grpSpPr>
          <a:xfrm>
            <a:off x="361811" y="1255109"/>
            <a:ext cx="3515367" cy="4691558"/>
            <a:chOff x="282894" y="1244361"/>
            <a:chExt cx="3515367" cy="469155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EF55E59A-DDC9-184E-8815-09BCD4D51EB4}"/>
                </a:ext>
              </a:extLst>
            </p:cNvPr>
            <p:cNvSpPr/>
            <p:nvPr/>
          </p:nvSpPr>
          <p:spPr>
            <a:xfrm>
              <a:off x="282894" y="1244361"/>
              <a:ext cx="3515367" cy="46915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pic>
          <p:nvPicPr>
            <p:cNvPr id="72" name="Google Shape;95;p16">
              <a:extLst>
                <a:ext uri="{FF2B5EF4-FFF2-40B4-BE49-F238E27FC236}">
                  <a16:creationId xmlns:a16="http://schemas.microsoft.com/office/drawing/2014/main" xmlns="" id="{73F6586A-917C-E84A-9BB4-7CC45D81BC9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9951" y="1882745"/>
              <a:ext cx="1754818" cy="1091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97;p16">
              <a:extLst>
                <a:ext uri="{FF2B5EF4-FFF2-40B4-BE49-F238E27FC236}">
                  <a16:creationId xmlns:a16="http://schemas.microsoft.com/office/drawing/2014/main" xmlns="" id="{A63E2605-D4BD-4245-BF38-8F8FF12B8B6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8301" y="3304799"/>
              <a:ext cx="798118" cy="813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99;p16">
              <a:extLst>
                <a:ext uri="{FF2B5EF4-FFF2-40B4-BE49-F238E27FC236}">
                  <a16:creationId xmlns:a16="http://schemas.microsoft.com/office/drawing/2014/main" xmlns="" id="{F05A8C01-FDAE-A141-9D7C-F0AD4A24A54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20769" y="3595149"/>
              <a:ext cx="997506" cy="335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101;p16">
              <a:extLst>
                <a:ext uri="{FF2B5EF4-FFF2-40B4-BE49-F238E27FC236}">
                  <a16:creationId xmlns:a16="http://schemas.microsoft.com/office/drawing/2014/main" xmlns="" id="{BD32660F-4D6D-CB4F-AF29-94D4463DEE58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13291" y="1799119"/>
              <a:ext cx="815999" cy="1258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103;p16">
              <a:extLst>
                <a:ext uri="{FF2B5EF4-FFF2-40B4-BE49-F238E27FC236}">
                  <a16:creationId xmlns:a16="http://schemas.microsoft.com/office/drawing/2014/main" xmlns="" id="{7763B7D5-27FC-5F47-BAD9-D17956196C9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6793" y="4420899"/>
              <a:ext cx="1221133" cy="74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104;p16">
              <a:extLst>
                <a:ext uri="{FF2B5EF4-FFF2-40B4-BE49-F238E27FC236}">
                  <a16:creationId xmlns:a16="http://schemas.microsoft.com/office/drawing/2014/main" xmlns="" id="{42FAB922-218B-EF43-A762-E2926DE493FE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480141" y="4404636"/>
              <a:ext cx="678761" cy="76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105;p16">
              <a:extLst>
                <a:ext uri="{FF2B5EF4-FFF2-40B4-BE49-F238E27FC236}">
                  <a16:creationId xmlns:a16="http://schemas.microsoft.com/office/drawing/2014/main" xmlns="" id="{213B4504-F5C0-1648-AE7E-95A16600D32F}"/>
                </a:ext>
              </a:extLst>
            </p:cNvPr>
            <p:cNvSpPr txBox="1"/>
            <p:nvPr/>
          </p:nvSpPr>
          <p:spPr>
            <a:xfrm>
              <a:off x="1246826" y="1270833"/>
              <a:ext cx="1560188" cy="5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b="1">
                  <a:solidFill>
                    <a:srgbClr val="00B0F0"/>
                  </a:solidFill>
                </a:defRPr>
              </a:lvl1pPr>
            </a:lstStyle>
            <a:p>
              <a:pPr algn="ctr"/>
              <a:r>
                <a:rPr lang="en" sz="2000" dirty="0"/>
                <a:t>Languages</a:t>
              </a:r>
              <a:endParaRPr sz="2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EA8552-9BE9-AE47-B63B-2B185BE4B94F}"/>
              </a:ext>
            </a:extLst>
          </p:cNvPr>
          <p:cNvGrpSpPr/>
          <p:nvPr/>
        </p:nvGrpSpPr>
        <p:grpSpPr>
          <a:xfrm>
            <a:off x="4225936" y="1247883"/>
            <a:ext cx="3515367" cy="4691558"/>
            <a:chOff x="8168978" y="1215723"/>
            <a:chExt cx="3515367" cy="4691558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01F51654-E7D3-2F4B-8A77-9452049E2494}"/>
                </a:ext>
              </a:extLst>
            </p:cNvPr>
            <p:cNvSpPr/>
            <p:nvPr/>
          </p:nvSpPr>
          <p:spPr>
            <a:xfrm>
              <a:off x="8168978" y="1215723"/>
              <a:ext cx="3515367" cy="46915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pic>
          <p:nvPicPr>
            <p:cNvPr id="90" name="Google Shape;117;p16">
              <a:extLst>
                <a:ext uri="{FF2B5EF4-FFF2-40B4-BE49-F238E27FC236}">
                  <a16:creationId xmlns:a16="http://schemas.microsoft.com/office/drawing/2014/main" xmlns="" id="{0DA11452-1C68-E746-B555-45FE70E57003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191832" y="2083837"/>
              <a:ext cx="1280833" cy="1058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118;p16">
              <a:extLst>
                <a:ext uri="{FF2B5EF4-FFF2-40B4-BE49-F238E27FC236}">
                  <a16:creationId xmlns:a16="http://schemas.microsoft.com/office/drawing/2014/main" xmlns="" id="{75185FC9-8B8C-B445-974C-C67A4F2B76C6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861030" y="4952874"/>
              <a:ext cx="2037367" cy="695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119;p16">
              <a:extLst>
                <a:ext uri="{FF2B5EF4-FFF2-40B4-BE49-F238E27FC236}">
                  <a16:creationId xmlns:a16="http://schemas.microsoft.com/office/drawing/2014/main" xmlns="" id="{4986E13F-CA52-F745-8EB7-F2043262874C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250764" y="3660209"/>
              <a:ext cx="1856000" cy="98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121;p16">
              <a:extLst>
                <a:ext uri="{FF2B5EF4-FFF2-40B4-BE49-F238E27FC236}">
                  <a16:creationId xmlns:a16="http://schemas.microsoft.com/office/drawing/2014/main" xmlns="" id="{0AF11670-8FC6-ED45-9D88-F9AB3982B356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0538494" y="3730583"/>
              <a:ext cx="900909" cy="8707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6" name="Google Shape;123;p16">
              <a:extLst>
                <a:ext uri="{FF2B5EF4-FFF2-40B4-BE49-F238E27FC236}">
                  <a16:creationId xmlns:a16="http://schemas.microsoft.com/office/drawing/2014/main" xmlns="" id="{1708DEFE-5FFB-1E4E-A547-0DF827B813EF}"/>
                </a:ext>
              </a:extLst>
            </p:cNvPr>
            <p:cNvGrpSpPr/>
            <p:nvPr/>
          </p:nvGrpSpPr>
          <p:grpSpPr>
            <a:xfrm>
              <a:off x="8414495" y="1959923"/>
              <a:ext cx="1221108" cy="1335147"/>
              <a:chOff x="7487885" y="1101637"/>
              <a:chExt cx="1052075" cy="1370975"/>
            </a:xfrm>
          </p:grpSpPr>
          <p:pic>
            <p:nvPicPr>
              <p:cNvPr id="97" name="Google Shape;124;p16">
                <a:extLst>
                  <a:ext uri="{FF2B5EF4-FFF2-40B4-BE49-F238E27FC236}">
                    <a16:creationId xmlns:a16="http://schemas.microsoft.com/office/drawing/2014/main" xmlns="" id="{811CB34C-C4B2-9740-A2C5-EDDBFBF9DA45}"/>
                  </a:ext>
                </a:extLst>
              </p:cNvPr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7487885" y="1101637"/>
                <a:ext cx="1052075" cy="1052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" name="Google Shape;125;p16">
                <a:extLst>
                  <a:ext uri="{FF2B5EF4-FFF2-40B4-BE49-F238E27FC236}">
                    <a16:creationId xmlns:a16="http://schemas.microsoft.com/office/drawing/2014/main" xmlns="" id="{AF241044-AEF4-8749-99E0-42606AA324A4}"/>
                  </a:ext>
                </a:extLst>
              </p:cNvPr>
              <p:cNvSpPr txBox="1"/>
              <p:nvPr/>
            </p:nvSpPr>
            <p:spPr>
              <a:xfrm>
                <a:off x="7542358" y="2153712"/>
                <a:ext cx="960600" cy="3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" sz="2000" dirty="0">
                    <a:latin typeface="PayPal Sans Big" panose="020B0503040504040204" pitchFamily="34" charset="77"/>
                  </a:rPr>
                  <a:t>Gimel</a:t>
                </a:r>
                <a:endParaRPr sz="2000" dirty="0">
                  <a:latin typeface="PayPal Sans Big" panose="020B0503040504040204" pitchFamily="34" charset="77"/>
                </a:endParaRPr>
              </a:p>
            </p:txBody>
          </p:sp>
        </p:grpSp>
        <p:sp>
          <p:nvSpPr>
            <p:cNvPr id="99" name="Google Shape;126;p16">
              <a:extLst>
                <a:ext uri="{FF2B5EF4-FFF2-40B4-BE49-F238E27FC236}">
                  <a16:creationId xmlns:a16="http://schemas.microsoft.com/office/drawing/2014/main" xmlns="" id="{0C63B5AA-D3D0-D64E-A0DF-7CDAD1D94CA8}"/>
                </a:ext>
              </a:extLst>
            </p:cNvPr>
            <p:cNvSpPr txBox="1"/>
            <p:nvPr/>
          </p:nvSpPr>
          <p:spPr>
            <a:xfrm>
              <a:off x="8250764" y="1281581"/>
              <a:ext cx="3292154" cy="5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b="1">
                  <a:solidFill>
                    <a:srgbClr val="00B0F0"/>
                  </a:solidFill>
                </a:defRPr>
              </a:lvl1pPr>
            </a:lstStyle>
            <a:p>
              <a:pPr algn="ctr"/>
              <a:r>
                <a:rPr lang="en" sz="2000" dirty="0"/>
                <a:t>Application Frameworks</a:t>
              </a:r>
              <a:endParaRPr sz="2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09F4ED-73E8-D743-9A0B-4E020F979F82}"/>
              </a:ext>
            </a:extLst>
          </p:cNvPr>
          <p:cNvGrpSpPr/>
          <p:nvPr/>
        </p:nvGrpSpPr>
        <p:grpSpPr>
          <a:xfrm>
            <a:off x="8085852" y="1247883"/>
            <a:ext cx="3515367" cy="4691558"/>
            <a:chOff x="8085852" y="1247883"/>
            <a:chExt cx="3515367" cy="46915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7FD2C2C-2A8F-534F-BD29-41100A6624DC}"/>
                </a:ext>
              </a:extLst>
            </p:cNvPr>
            <p:cNvGrpSpPr/>
            <p:nvPr/>
          </p:nvGrpSpPr>
          <p:grpSpPr>
            <a:xfrm>
              <a:off x="8085852" y="1247883"/>
              <a:ext cx="3515367" cy="4691558"/>
              <a:chOff x="4225936" y="1247883"/>
              <a:chExt cx="3515367" cy="4691558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25757E34-82F3-3B48-AC68-1A0F860A5B36}"/>
                  </a:ext>
                </a:extLst>
              </p:cNvPr>
              <p:cNvSpPr/>
              <p:nvPr/>
            </p:nvSpPr>
            <p:spPr>
              <a:xfrm>
                <a:off x="4225936" y="1247883"/>
                <a:ext cx="3515367" cy="46915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/>
              </a:p>
            </p:txBody>
          </p:sp>
          <p:sp>
            <p:nvSpPr>
              <p:cNvPr id="81" name="Google Shape;108;p16">
                <a:extLst>
                  <a:ext uri="{FF2B5EF4-FFF2-40B4-BE49-F238E27FC236}">
                    <a16:creationId xmlns:a16="http://schemas.microsoft.com/office/drawing/2014/main" xmlns="" id="{8F6117BB-ABA7-4842-90D0-81FE5CF8D635}"/>
                  </a:ext>
                </a:extLst>
              </p:cNvPr>
              <p:cNvSpPr txBox="1"/>
              <p:nvPr/>
            </p:nvSpPr>
            <p:spPr>
              <a:xfrm>
                <a:off x="4994217" y="1302878"/>
                <a:ext cx="1973949" cy="478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b="1">
                    <a:solidFill>
                      <a:srgbClr val="00B0F0"/>
                    </a:solidFill>
                  </a:defRPr>
                </a:lvl1pPr>
              </a:lstStyle>
              <a:p>
                <a:pPr algn="ctr"/>
                <a:r>
                  <a:rPr lang="en" sz="2000" dirty="0"/>
                  <a:t>Multi-Tenant</a:t>
                </a:r>
                <a:endParaRPr sz="2000" dirty="0"/>
              </a:p>
            </p:txBody>
          </p:sp>
          <p:sp>
            <p:nvSpPr>
              <p:cNvPr id="86" name="Google Shape;113;p16">
                <a:extLst>
                  <a:ext uri="{FF2B5EF4-FFF2-40B4-BE49-F238E27FC236}">
                    <a16:creationId xmlns:a16="http://schemas.microsoft.com/office/drawing/2014/main" xmlns="" id="{6B2A834E-2B29-7348-AC6F-F69A44D263C0}"/>
                  </a:ext>
                </a:extLst>
              </p:cNvPr>
              <p:cNvSpPr txBox="1"/>
              <p:nvPr/>
            </p:nvSpPr>
            <p:spPr>
              <a:xfrm>
                <a:off x="4425383" y="3495443"/>
                <a:ext cx="3223468" cy="5565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b="1">
                    <a:solidFill>
                      <a:srgbClr val="00B0F0"/>
                    </a:solidFill>
                  </a:defRPr>
                </a:lvl1pPr>
              </a:lstStyle>
              <a:p>
                <a:pPr algn="ctr"/>
                <a:r>
                  <a:rPr lang="en" sz="2000" dirty="0"/>
                  <a:t>Multiple Regions &amp; Availability Zones</a:t>
                </a:r>
                <a:endParaRPr sz="2000" dirty="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C6B7886-3F98-9641-94A9-7239AEDE8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685" y="4355890"/>
              <a:ext cx="2265974" cy="142966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C2431CA-8166-2242-A12C-C9612248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844" y="1776724"/>
              <a:ext cx="1372525" cy="1754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8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>
            <a:extLst>
              <a:ext uri="{FF2B5EF4-FFF2-40B4-BE49-F238E27FC236}">
                <a16:creationId xmlns:a16="http://schemas.microsoft.com/office/drawing/2014/main" xmlns="" id="{1B349D01-633F-8A40-AAFA-577427EA8B74}"/>
              </a:ext>
            </a:extLst>
          </p:cNvPr>
          <p:cNvSpPr/>
          <p:nvPr/>
        </p:nvSpPr>
        <p:spPr>
          <a:xfrm rot="5400000">
            <a:off x="5286064" y="2266585"/>
            <a:ext cx="1466384" cy="2666715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CCF6A-D518-0A48-8C7B-AB9D0C03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527050"/>
            <a:ext cx="11187113" cy="311150"/>
          </a:xfrm>
        </p:spPr>
        <p:txBody>
          <a:bodyPr/>
          <a:lstStyle/>
          <a:p>
            <a:r>
              <a:rPr lang="en-US" dirty="0"/>
              <a:t>Data Pipelines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9EAE3F-4202-A44D-8757-9F640375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4566" y="6356350"/>
            <a:ext cx="4114800" cy="311150"/>
          </a:xfrm>
        </p:spPr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4A4476E9-AE51-4B46-9A04-FD89C34BCC20}"/>
              </a:ext>
            </a:extLst>
          </p:cNvPr>
          <p:cNvSpPr txBox="1">
            <a:spLocks/>
          </p:cNvSpPr>
          <p:nvPr/>
        </p:nvSpPr>
        <p:spPr>
          <a:xfrm>
            <a:off x="1061196" y="1142682"/>
            <a:ext cx="1507028" cy="3111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Use Cases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917187-EF5E-4045-A336-3D0CFEF8FBF8}"/>
              </a:ext>
            </a:extLst>
          </p:cNvPr>
          <p:cNvGrpSpPr/>
          <p:nvPr/>
        </p:nvGrpSpPr>
        <p:grpSpPr>
          <a:xfrm>
            <a:off x="208174" y="1583619"/>
            <a:ext cx="4252990" cy="3988558"/>
            <a:chOff x="208174" y="2475829"/>
            <a:chExt cx="4252990" cy="194702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65DC03D-E935-F147-AAFC-0D0140BDA603}"/>
                </a:ext>
              </a:extLst>
            </p:cNvPr>
            <p:cNvSpPr txBox="1"/>
            <p:nvPr/>
          </p:nvSpPr>
          <p:spPr>
            <a:xfrm>
              <a:off x="896886" y="2538071"/>
              <a:ext cx="3564278" cy="1599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dirty="0">
                <a:latin typeface="PayPal Forward" panose="020B0503020204020204" pitchFamily="34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latin typeface="PayPal Forward" panose="020B0503020204020204" pitchFamily="34" charset="77"/>
                </a:rPr>
                <a:t>User behavioral tracking</a:t>
              </a:r>
            </a:p>
            <a:p>
              <a:pPr>
                <a:lnSpc>
                  <a:spcPct val="150000"/>
                </a:lnSpc>
              </a:pPr>
              <a:endParaRPr lang="en-US" dirty="0">
                <a:latin typeface="PayPal Forward" panose="020B0503020204020204" pitchFamily="34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latin typeface="PayPal Forward" panose="020B0503020204020204" pitchFamily="34" charset="77"/>
                </a:rPr>
                <a:t>Experimental</a:t>
              </a:r>
            </a:p>
            <a:p>
              <a:pPr>
                <a:lnSpc>
                  <a:spcPct val="150000"/>
                </a:lnSpc>
              </a:pPr>
              <a:endParaRPr lang="en-US" dirty="0">
                <a:latin typeface="PayPal Forward" panose="020B0503020204020204" pitchFamily="34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latin typeface="PayPal Forward" panose="020B0503020204020204" pitchFamily="34" charset="77"/>
                </a:rPr>
                <a:t>Merchant monitoring</a:t>
              </a:r>
            </a:p>
            <a:p>
              <a:pPr>
                <a:lnSpc>
                  <a:spcPct val="150000"/>
                </a:lnSpc>
              </a:pPr>
              <a:endParaRPr lang="en-US" dirty="0">
                <a:latin typeface="PayPal Forward" panose="020B0503020204020204" pitchFamily="34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latin typeface="PayPal Forward" panose="020B0503020204020204" pitchFamily="34" charset="77"/>
                </a:rPr>
                <a:t>Risk &amp; compliance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2EB9EA89-EB57-E346-9145-F7BC39A9A7A5}"/>
                </a:ext>
              </a:extLst>
            </p:cNvPr>
            <p:cNvSpPr/>
            <p:nvPr/>
          </p:nvSpPr>
          <p:spPr>
            <a:xfrm>
              <a:off x="208174" y="2475829"/>
              <a:ext cx="3213072" cy="194702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5ABA09-B7BB-944E-9517-C792807A6845}"/>
              </a:ext>
            </a:extLst>
          </p:cNvPr>
          <p:cNvSpPr txBox="1"/>
          <p:nvPr/>
        </p:nvSpPr>
        <p:spPr>
          <a:xfrm>
            <a:off x="4746700" y="2970321"/>
            <a:ext cx="2270808" cy="1199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Business Events</a:t>
            </a:r>
            <a:endParaRPr lang="en-US" u="sng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Application logs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Application metrics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6EF05C23-07FE-ED4E-8E86-D786168AF2FD}"/>
              </a:ext>
            </a:extLst>
          </p:cNvPr>
          <p:cNvCxnSpPr>
            <a:cxnSpLocks/>
          </p:cNvCxnSpPr>
          <p:nvPr/>
        </p:nvCxnSpPr>
        <p:spPr>
          <a:xfrm>
            <a:off x="3495707" y="3598742"/>
            <a:ext cx="1113684" cy="0"/>
          </a:xfrm>
          <a:prstGeom prst="straightConnector1">
            <a:avLst/>
          </a:prstGeom>
          <a:ln w="136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1AAC346-95B0-BB44-9166-650022AF2A89}"/>
              </a:ext>
            </a:extLst>
          </p:cNvPr>
          <p:cNvGrpSpPr/>
          <p:nvPr/>
        </p:nvGrpSpPr>
        <p:grpSpPr>
          <a:xfrm>
            <a:off x="8572500" y="1484882"/>
            <a:ext cx="3356263" cy="5011220"/>
            <a:chOff x="8717973" y="1500705"/>
            <a:chExt cx="3356263" cy="5011220"/>
          </a:xfrm>
        </p:grpSpPr>
        <p:pic>
          <p:nvPicPr>
            <p:cNvPr id="1030" name="Picture 6" descr="Image result for spark">
              <a:hlinkClick r:id="rId3"/>
              <a:extLst>
                <a:ext uri="{FF2B5EF4-FFF2-40B4-BE49-F238E27FC236}">
                  <a16:creationId xmlns:a16="http://schemas.microsoft.com/office/drawing/2014/main" xmlns="" id="{F7F4423E-ABCF-A841-97FD-15B2269FB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1443" y="2776030"/>
              <a:ext cx="1362054" cy="72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erospike_logo_2018">
              <a:hlinkClick r:id="rId5"/>
              <a:extLst>
                <a:ext uri="{FF2B5EF4-FFF2-40B4-BE49-F238E27FC236}">
                  <a16:creationId xmlns:a16="http://schemas.microsoft.com/office/drawing/2014/main" xmlns="" id="{62D93A8E-DB79-3F45-985B-3F601F5A1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0732" y="3665248"/>
              <a:ext cx="2153805" cy="37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elasticsearch">
              <a:hlinkClick r:id="rId7"/>
              <a:extLst>
                <a:ext uri="{FF2B5EF4-FFF2-40B4-BE49-F238E27FC236}">
                  <a16:creationId xmlns:a16="http://schemas.microsoft.com/office/drawing/2014/main" xmlns="" id="{68EF2225-BE79-F84B-B284-E456C57B3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251" y="4167766"/>
              <a:ext cx="2575567" cy="61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hadoop">
              <a:hlinkClick r:id="rId9"/>
              <a:extLst>
                <a:ext uri="{FF2B5EF4-FFF2-40B4-BE49-F238E27FC236}">
                  <a16:creationId xmlns:a16="http://schemas.microsoft.com/office/drawing/2014/main" xmlns="" id="{E48FD82C-B08D-4B42-8C9F-90E0A7ED7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035" y="4742843"/>
              <a:ext cx="2362869" cy="84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apache storm">
              <a:hlinkClick r:id="rId11"/>
              <a:extLst>
                <a:ext uri="{FF2B5EF4-FFF2-40B4-BE49-F238E27FC236}">
                  <a16:creationId xmlns:a16="http://schemas.microsoft.com/office/drawing/2014/main" xmlns="" id="{9550FDB1-67B3-E04A-AAAF-871828A25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812" y="5529554"/>
              <a:ext cx="1691647" cy="6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69039E50-A45C-0849-8B38-67B3EE2F9505}"/>
                </a:ext>
              </a:extLst>
            </p:cNvPr>
            <p:cNvGrpSpPr/>
            <p:nvPr/>
          </p:nvGrpSpPr>
          <p:grpSpPr>
            <a:xfrm>
              <a:off x="9240158" y="1726946"/>
              <a:ext cx="790149" cy="1155627"/>
              <a:chOff x="9457886" y="1507700"/>
              <a:chExt cx="790149" cy="1155627"/>
            </a:xfrm>
          </p:grpSpPr>
          <p:pic>
            <p:nvPicPr>
              <p:cNvPr id="33" name="Google Shape;124;p16">
                <a:extLst>
                  <a:ext uri="{FF2B5EF4-FFF2-40B4-BE49-F238E27FC236}">
                    <a16:creationId xmlns:a16="http://schemas.microsoft.com/office/drawing/2014/main" xmlns="" id="{93D44C1C-5B2D-6346-96C7-F932F6F35CED}"/>
                  </a:ext>
                </a:extLst>
              </p:cNvPr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9457886" y="1507700"/>
                <a:ext cx="750011" cy="7687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93C78830-BB80-BB4C-B3FD-DC50242F16C8}"/>
                  </a:ext>
                </a:extLst>
              </p:cNvPr>
              <p:cNvSpPr/>
              <p:nvPr/>
            </p:nvSpPr>
            <p:spPr>
              <a:xfrm>
                <a:off x="9465449" y="2293995"/>
                <a:ext cx="7825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PayPal Sans Big" panose="020B0503040504040204" pitchFamily="34" charset="77"/>
                  </a:rPr>
                  <a:t>Gimel</a:t>
                </a:r>
              </a:p>
            </p:txBody>
          </p:sp>
        </p:grpSp>
        <p:pic>
          <p:nvPicPr>
            <p:cNvPr id="35" name="Google Shape;117;p16">
              <a:extLst>
                <a:ext uri="{FF2B5EF4-FFF2-40B4-BE49-F238E27FC236}">
                  <a16:creationId xmlns:a16="http://schemas.microsoft.com/office/drawing/2014/main" xmlns="" id="{120D2610-8AC9-BB44-BE3C-79B302FE8676}"/>
                </a:ext>
              </a:extLst>
            </p:cNvPr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0511177" y="1749487"/>
              <a:ext cx="1024641" cy="903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F3988654-1ACA-074F-9CD9-AAAAC48A70C9}"/>
                </a:ext>
              </a:extLst>
            </p:cNvPr>
            <p:cNvSpPr/>
            <p:nvPr/>
          </p:nvSpPr>
          <p:spPr>
            <a:xfrm>
              <a:off x="8717973" y="1500705"/>
              <a:ext cx="3356263" cy="501122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xmlns="" id="{69616178-F80F-4C4D-BE58-0E55683E31CF}"/>
              </a:ext>
            </a:extLst>
          </p:cNvPr>
          <p:cNvSpPr txBox="1">
            <a:spLocks/>
          </p:cNvSpPr>
          <p:nvPr/>
        </p:nvSpPr>
        <p:spPr>
          <a:xfrm>
            <a:off x="9048349" y="777016"/>
            <a:ext cx="2507623" cy="5928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Frameworks </a:t>
            </a:r>
          </a:p>
          <a:p>
            <a:pPr algn="ctr"/>
            <a:r>
              <a:rPr lang="en-US" sz="2400" dirty="0"/>
              <a:t>&amp; Platforms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6846C41-2A50-864B-A08E-4F46B9FD4E0F}"/>
              </a:ext>
            </a:extLst>
          </p:cNvPr>
          <p:cNvGrpSpPr/>
          <p:nvPr/>
        </p:nvGrpSpPr>
        <p:grpSpPr>
          <a:xfrm>
            <a:off x="4133623" y="4618425"/>
            <a:ext cx="3496962" cy="637795"/>
            <a:chOff x="4349899" y="4764012"/>
            <a:chExt cx="3496962" cy="6377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C69E389-E545-2944-B11C-CF21250B7EDC}"/>
                </a:ext>
              </a:extLst>
            </p:cNvPr>
            <p:cNvSpPr txBox="1"/>
            <p:nvPr/>
          </p:nvSpPr>
          <p:spPr>
            <a:xfrm>
              <a:off x="4349899" y="5124808"/>
              <a:ext cx="349696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Real-Time Streaming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BF10F49-FC93-3641-81EF-52F328DD28CB}"/>
                </a:ext>
              </a:extLst>
            </p:cNvPr>
            <p:cNvSpPr txBox="1"/>
            <p:nvPr/>
          </p:nvSpPr>
          <p:spPr>
            <a:xfrm>
              <a:off x="4349899" y="4764012"/>
              <a:ext cx="349696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Batch Processing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4B41DC5-8321-8942-ABA1-628E34F97E5C}"/>
              </a:ext>
            </a:extLst>
          </p:cNvPr>
          <p:cNvGrpSpPr/>
          <p:nvPr/>
        </p:nvGrpSpPr>
        <p:grpSpPr>
          <a:xfrm>
            <a:off x="5206297" y="2077287"/>
            <a:ext cx="1539941" cy="626593"/>
            <a:chOff x="5293048" y="1986652"/>
            <a:chExt cx="1539941" cy="626593"/>
          </a:xfrm>
        </p:grpSpPr>
        <p:pic>
          <p:nvPicPr>
            <p:cNvPr id="1028" name="Picture 4" descr="Image result for kafka">
              <a:hlinkClick r:id="rId15"/>
              <a:extLst>
                <a:ext uri="{FF2B5EF4-FFF2-40B4-BE49-F238E27FC236}">
                  <a16:creationId xmlns:a16="http://schemas.microsoft.com/office/drawing/2014/main" xmlns="" id="{39B7110A-C782-6A42-8530-9EA5F421D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048" y="1986652"/>
              <a:ext cx="385964" cy="626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A51A7CD-3EEF-E94A-AC55-2696A9B1829C}"/>
                </a:ext>
              </a:extLst>
            </p:cNvPr>
            <p:cNvSpPr txBox="1"/>
            <p:nvPr/>
          </p:nvSpPr>
          <p:spPr>
            <a:xfrm>
              <a:off x="5726465" y="2115283"/>
              <a:ext cx="110652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Kafka</a:t>
              </a:r>
            </a:p>
          </p:txBody>
        </p:sp>
      </p:grpSp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xmlns="" id="{0383AA47-1049-474A-9FF2-C66CC6BB6E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08174" y="1924389"/>
            <a:ext cx="685800" cy="685800"/>
          </a:xfrm>
          <a:prstGeom prst="rect">
            <a:avLst/>
          </a:prstGeom>
        </p:spPr>
      </p:pic>
      <p:pic>
        <p:nvPicPr>
          <p:cNvPr id="18" name="Graphic 17" descr="Flask">
            <a:extLst>
              <a:ext uri="{FF2B5EF4-FFF2-40B4-BE49-F238E27FC236}">
                <a16:creationId xmlns:a16="http://schemas.microsoft.com/office/drawing/2014/main" xmlns="" id="{A5B26B9B-8197-CF46-81A4-8D23C7C717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08174" y="2703880"/>
            <a:ext cx="685800" cy="685800"/>
          </a:xfrm>
          <a:prstGeom prst="rect">
            <a:avLst/>
          </a:prstGeom>
        </p:spPr>
      </p:pic>
      <p:pic>
        <p:nvPicPr>
          <p:cNvPr id="20" name="Graphic 19" descr="Stopwatch">
            <a:extLst>
              <a:ext uri="{FF2B5EF4-FFF2-40B4-BE49-F238E27FC236}">
                <a16:creationId xmlns:a16="http://schemas.microsoft.com/office/drawing/2014/main" xmlns="" id="{CABE5E15-B83A-4F4F-B0F9-D9A7474A795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21926" y="3586679"/>
            <a:ext cx="685800" cy="685800"/>
          </a:xfrm>
          <a:prstGeom prst="rect">
            <a:avLst/>
          </a:prstGeom>
        </p:spPr>
      </p:pic>
      <p:pic>
        <p:nvPicPr>
          <p:cNvPr id="22" name="Graphic 21" descr="Court">
            <a:extLst>
              <a:ext uri="{FF2B5EF4-FFF2-40B4-BE49-F238E27FC236}">
                <a16:creationId xmlns:a16="http://schemas.microsoft.com/office/drawing/2014/main" xmlns="" id="{269E4047-53C7-534A-983D-B34971AFBF5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221926" y="4432547"/>
            <a:ext cx="685800" cy="68580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12E036F-1C80-244E-9DF3-CE43953F1A8E}"/>
              </a:ext>
            </a:extLst>
          </p:cNvPr>
          <p:cNvCxnSpPr>
            <a:cxnSpLocks/>
          </p:cNvCxnSpPr>
          <p:nvPr/>
        </p:nvCxnSpPr>
        <p:spPr>
          <a:xfrm>
            <a:off x="7412136" y="3601855"/>
            <a:ext cx="1113684" cy="0"/>
          </a:xfrm>
          <a:prstGeom prst="straightConnector1">
            <a:avLst/>
          </a:prstGeom>
          <a:ln w="136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7296C-E0FA-E643-9A2B-618192C1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Beginning…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BB9342-0AC8-894C-B283-A8253693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PayPal Inc. Confidential and proprietary.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887" y="1248472"/>
            <a:ext cx="11187113" cy="5588000"/>
          </a:xfrm>
        </p:spPr>
        <p:txBody>
          <a:bodyPr/>
          <a:lstStyle/>
          <a:p>
            <a:r>
              <a:rPr lang="en" sz="1800" dirty="0"/>
              <a:t>Individual teams set up their own clusters</a:t>
            </a:r>
          </a:p>
          <a:p>
            <a:endParaRPr lang="en" sz="1800" dirty="0"/>
          </a:p>
          <a:p>
            <a:r>
              <a:rPr lang="en-US" sz="1800" dirty="0"/>
              <a:t>Challenges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yPal Sans Big" panose="020B0503040504040204" pitchFamily="34" charset="0"/>
              </a:rPr>
              <a:t>Duplicate work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yPal Sans Big" panose="020B0503040504040204" pitchFamily="34" charset="0"/>
              </a:rPr>
              <a:t>Lack of Standardization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yPal Sans Big" panose="020B0503040504040204" pitchFamily="34" charset="0"/>
              </a:rPr>
              <a:t>Inexperience with Kafka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yPal Sans Big" panose="020B0503040504040204" pitchFamily="34" charset="0"/>
              </a:rPr>
              <a:t>No knowledge sharing</a:t>
            </a:r>
          </a:p>
          <a:p>
            <a:endParaRPr lang="en" sz="1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PayPal Sans Big" panose="020B0503040504040204" pitchFamily="34" charset="0"/>
            </a:endParaRPr>
          </a:p>
          <a:p>
            <a:endParaRPr lang="en-US" dirty="0"/>
          </a:p>
          <a:p>
            <a:endParaRPr lang="en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4DBB65-95C9-3745-8D08-C629A53E4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58" y="838200"/>
            <a:ext cx="3830796" cy="50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53FFD-127F-0945-A12D-EC67492A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84F711-9000-5C4B-8A10-3194DA30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2018 PayPal Inc. Confidential and proprietary.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BFB35D0-6ABC-784A-BB21-E9851948A877}"/>
              </a:ext>
            </a:extLst>
          </p:cNvPr>
          <p:cNvGrpSpPr/>
          <p:nvPr/>
        </p:nvGrpSpPr>
        <p:grpSpPr>
          <a:xfrm>
            <a:off x="2116807" y="1240261"/>
            <a:ext cx="7963145" cy="4156467"/>
            <a:chOff x="492197" y="3473713"/>
            <a:chExt cx="4497219" cy="233204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76B5FC3-AA87-CD41-8987-2D7032BCAE2F}"/>
                </a:ext>
              </a:extLst>
            </p:cNvPr>
            <p:cNvCxnSpPr/>
            <p:nvPr/>
          </p:nvCxnSpPr>
          <p:spPr>
            <a:xfrm>
              <a:off x="3315678" y="4890402"/>
              <a:ext cx="698099" cy="42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elated image">
              <a:extLst>
                <a:ext uri="{FF2B5EF4-FFF2-40B4-BE49-F238E27FC236}">
                  <a16:creationId xmlns:a16="http://schemas.microsoft.com/office/drawing/2014/main" xmlns="" id="{09A3A9CE-7870-F244-A42C-01B45D2F5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388" y="3843144"/>
              <a:ext cx="1371940" cy="1371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F8EA08A-04D2-2348-B261-C5B57B288595}"/>
                </a:ext>
              </a:extLst>
            </p:cNvPr>
            <p:cNvCxnSpPr/>
            <p:nvPr/>
          </p:nvCxnSpPr>
          <p:spPr>
            <a:xfrm flipV="1">
              <a:off x="3374423" y="3932459"/>
              <a:ext cx="538731" cy="360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9F359B8-10D3-7F47-BD15-638CDF62DB5D}"/>
                </a:ext>
              </a:extLst>
            </p:cNvPr>
            <p:cNvCxnSpPr/>
            <p:nvPr/>
          </p:nvCxnSpPr>
          <p:spPr>
            <a:xfrm>
              <a:off x="1581163" y="3927229"/>
              <a:ext cx="564205" cy="372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D9F2E3F-A9E2-264C-988C-10FBD2CDFA50}"/>
                </a:ext>
              </a:extLst>
            </p:cNvPr>
            <p:cNvCxnSpPr/>
            <p:nvPr/>
          </p:nvCxnSpPr>
          <p:spPr>
            <a:xfrm flipV="1">
              <a:off x="1583203" y="4888079"/>
              <a:ext cx="612805" cy="382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A19FF46-607C-824E-B357-DA3D3E588330}"/>
                </a:ext>
              </a:extLst>
            </p:cNvPr>
            <p:cNvSpPr txBox="1"/>
            <p:nvPr/>
          </p:nvSpPr>
          <p:spPr>
            <a:xfrm>
              <a:off x="2088789" y="5231289"/>
              <a:ext cx="130403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Dedicated Kafka team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B804055-1C60-1E4B-A9D3-294395C7883B}"/>
                </a:ext>
              </a:extLst>
            </p:cNvPr>
            <p:cNvSpPr txBox="1"/>
            <p:nvPr/>
          </p:nvSpPr>
          <p:spPr>
            <a:xfrm>
              <a:off x="511492" y="4340342"/>
              <a:ext cx="903270" cy="120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A56DCBB-D1FC-3F46-B50A-A167AB9E3A96}"/>
                </a:ext>
              </a:extLst>
            </p:cNvPr>
            <p:cNvSpPr txBox="1"/>
            <p:nvPr/>
          </p:nvSpPr>
          <p:spPr>
            <a:xfrm>
              <a:off x="4086146" y="4314977"/>
              <a:ext cx="903270" cy="120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E6C746A-2541-3E4C-A968-A845E9AB3C38}"/>
                </a:ext>
              </a:extLst>
            </p:cNvPr>
            <p:cNvSpPr txBox="1"/>
            <p:nvPr/>
          </p:nvSpPr>
          <p:spPr>
            <a:xfrm>
              <a:off x="492197" y="5631381"/>
              <a:ext cx="903270" cy="120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BE7DFA-3342-B940-BE99-2CBF1CEE3B40}"/>
                </a:ext>
              </a:extLst>
            </p:cNvPr>
            <p:cNvSpPr txBox="1"/>
            <p:nvPr/>
          </p:nvSpPr>
          <p:spPr>
            <a:xfrm>
              <a:off x="4086146" y="5628638"/>
              <a:ext cx="903270" cy="120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pic>
          <p:nvPicPr>
            <p:cNvPr id="19" name="Picture 6" descr="elated image">
              <a:extLst>
                <a:ext uri="{FF2B5EF4-FFF2-40B4-BE49-F238E27FC236}">
                  <a16:creationId xmlns:a16="http://schemas.microsoft.com/office/drawing/2014/main" xmlns="" id="{310C5469-1482-A746-8F8A-20E74BD9B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69" y="3473713"/>
              <a:ext cx="739101" cy="73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elated image">
              <a:extLst>
                <a:ext uri="{FF2B5EF4-FFF2-40B4-BE49-F238E27FC236}">
                  <a16:creationId xmlns:a16="http://schemas.microsoft.com/office/drawing/2014/main" xmlns="" id="{CAE2798E-72CC-A646-80D4-75F3DAD25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146" y="3498017"/>
              <a:ext cx="751359" cy="75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elated image">
              <a:extLst>
                <a:ext uri="{FF2B5EF4-FFF2-40B4-BE49-F238E27FC236}">
                  <a16:creationId xmlns:a16="http://schemas.microsoft.com/office/drawing/2014/main" xmlns="" id="{A57619FF-BCF5-434B-ABDB-4E80D6119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17" y="5004387"/>
              <a:ext cx="745372" cy="74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elated image">
              <a:extLst>
                <a:ext uri="{FF2B5EF4-FFF2-40B4-BE49-F238E27FC236}">
                  <a16:creationId xmlns:a16="http://schemas.microsoft.com/office/drawing/2014/main" xmlns="" id="{85146057-FED5-FD4E-BBD5-08931351D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764" y="5073255"/>
              <a:ext cx="732741" cy="73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3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Gradient Section">
  <a:themeElements>
    <a:clrScheme name="PYL">
      <a:dk1>
        <a:sysClr val="windowText" lastClr="000000"/>
      </a:dk1>
      <a:lt1>
        <a:sysClr val="window" lastClr="FFFFFF"/>
      </a:lt1>
      <a:dk2>
        <a:srgbClr val="333333"/>
      </a:dk2>
      <a:lt2>
        <a:srgbClr val="808080"/>
      </a:lt2>
      <a:accent1>
        <a:srgbClr val="009CDE"/>
      </a:accent1>
      <a:accent2>
        <a:srgbClr val="003087"/>
      </a:accent2>
      <a:accent3>
        <a:srgbClr val="640487"/>
      </a:accent3>
      <a:accent4>
        <a:srgbClr val="DE0063"/>
      </a:accent4>
      <a:accent5>
        <a:srgbClr val="FF9600"/>
      </a:accent5>
      <a:accent6>
        <a:srgbClr val="00CF92"/>
      </a:accent6>
      <a:hlink>
        <a:srgbClr val="003087"/>
      </a:hlink>
      <a:folHlink>
        <a:srgbClr val="640487"/>
      </a:folHlink>
    </a:clrScheme>
    <a:fontScheme name="PYL">
      <a:majorFont>
        <a:latin typeface="PayPal Sans Big"/>
        <a:ea typeface=""/>
        <a:cs typeface=""/>
      </a:majorFont>
      <a:minorFont>
        <a:latin typeface="PayPal Sans Bi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16x9_Basic_PowerPoint_Presentation_2018" id="{88C64705-C7FE-0549-AA35-EBC5D324F9F6}" vid="{2F62C031-28B6-A343-9994-E881E594D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Gradient Section</Template>
  <TotalTime>28019</TotalTime>
  <Words>1267</Words>
  <Application>Microsoft Macintosh PowerPoint</Application>
  <PresentationFormat>Custom</PresentationFormat>
  <Paragraphs>458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Blue Gradient Section</vt:lpstr>
      <vt:lpstr>Kafka @ PayPal: Enabling 400 Billion Messages a Day</vt:lpstr>
      <vt:lpstr>Agenda</vt:lpstr>
      <vt:lpstr>PayPal Growth</vt:lpstr>
      <vt:lpstr>Kafka @ PayPal Today</vt:lpstr>
      <vt:lpstr>Kafka @ PayPal Today</vt:lpstr>
      <vt:lpstr>Data Pipelines</vt:lpstr>
      <vt:lpstr>The Beginning…</vt:lpstr>
      <vt:lpstr>The Beginning</vt:lpstr>
      <vt:lpstr>The Solution</vt:lpstr>
      <vt:lpstr>Growth Spurt!!!</vt:lpstr>
      <vt:lpstr>Growth Spurt!</vt:lpstr>
      <vt:lpstr>Growth Challenges…</vt:lpstr>
      <vt:lpstr>Road to Kafka as a Service</vt:lpstr>
      <vt:lpstr>PowerPoint Presentation</vt:lpstr>
      <vt:lpstr>Availability and Customer KPIs</vt:lpstr>
      <vt:lpstr>Availability and Customer KPIs</vt:lpstr>
      <vt:lpstr>PowerPoint Presentation</vt:lpstr>
      <vt:lpstr>Is There Data Loss???</vt:lpstr>
      <vt:lpstr>Is There Any Data Loss?</vt:lpstr>
      <vt:lpstr>Data Loss Auditing</vt:lpstr>
      <vt:lpstr>Data Loss Auditing</vt:lpstr>
      <vt:lpstr>Road to Kafka as a Service</vt:lpstr>
      <vt:lpstr>Customer Onboarding </vt:lpstr>
      <vt:lpstr>Self-service Onboarding</vt:lpstr>
      <vt:lpstr>Capacity Management</vt:lpstr>
      <vt:lpstr>Capacity Management</vt:lpstr>
      <vt:lpstr>Capacity Showback</vt:lpstr>
      <vt:lpstr>Road to Kafka as a Service</vt:lpstr>
      <vt:lpstr>Clusters uneven-utilization over time</vt:lpstr>
      <vt:lpstr>Availability challenges</vt:lpstr>
      <vt:lpstr>Configuration Service</vt:lpstr>
      <vt:lpstr>Efficiency</vt:lpstr>
      <vt:lpstr>Kafka Control &amp; Data Plane</vt:lpstr>
      <vt:lpstr>Future</vt:lpstr>
      <vt:lpstr>Conclusion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Kafka Log Analyzer</dc:title>
  <dc:creator>mvasavada@paypal.com</dc:creator>
  <cp:lastModifiedBy>Sophia DeMartini</cp:lastModifiedBy>
  <cp:revision>1668</cp:revision>
  <dcterms:created xsi:type="dcterms:W3CDTF">2018-07-25T23:56:25Z</dcterms:created>
  <dcterms:modified xsi:type="dcterms:W3CDTF">2018-09-18T20:54:10Z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PayPal</vt:lpwstr>
  </property>
  <property fmtid="{D5CDD505-2E9C-101B-9397-08002B2CF9AE}" pid="3" name="Language">
    <vt:lpwstr>English (US)</vt:lpwstr>
  </property>
  <property fmtid="{D5CDD505-2E9C-101B-9397-08002B2CF9AE}" pid="4" name="Owner">
    <vt:lpwstr>P L Kessler</vt:lpwstr>
  </property>
  <property fmtid="{D5CDD505-2E9C-101B-9397-08002B2CF9AE}" pid="5" name="Project">
    <vt:lpwstr>Studio Koto</vt:lpwstr>
  </property>
  <property fmtid="{D5CDD505-2E9C-101B-9397-08002B2CF9AE}" pid="6" name="Publisher">
    <vt:lpwstr>Kessler Associates</vt:lpwstr>
  </property>
</Properties>
</file>